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5.xml" ContentType="application/vnd.openxmlformats-officedocument.presentationml.tags+xml"/>
  <Override PartName="/ppt/notesSlides/notesSlide18.xml" ContentType="application/vnd.openxmlformats-officedocument.presentationml.notesSlide+xml"/>
  <Override PartName="/ppt/tags/tag6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7" r:id="rId2"/>
    <p:sldId id="282" r:id="rId3"/>
    <p:sldId id="258" r:id="rId4"/>
    <p:sldId id="280" r:id="rId5"/>
    <p:sldId id="263" r:id="rId6"/>
    <p:sldId id="264" r:id="rId7"/>
    <p:sldId id="283" r:id="rId8"/>
    <p:sldId id="266" r:id="rId9"/>
    <p:sldId id="260" r:id="rId10"/>
    <p:sldId id="267" r:id="rId11"/>
    <p:sldId id="268" r:id="rId12"/>
    <p:sldId id="269" r:id="rId13"/>
    <p:sldId id="270" r:id="rId14"/>
    <p:sldId id="261" r:id="rId15"/>
    <p:sldId id="272" r:id="rId16"/>
    <p:sldId id="274" r:id="rId17"/>
    <p:sldId id="275" r:id="rId18"/>
    <p:sldId id="276" r:id="rId19"/>
    <p:sldId id="277" r:id="rId20"/>
    <p:sldId id="262" r:id="rId21"/>
    <p:sldId id="279" r:id="rId22"/>
    <p:sldId id="281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AB4642"/>
    <a:srgbClr val="EBEBEB"/>
    <a:srgbClr val="AAAAAA"/>
    <a:srgbClr val="009C9E"/>
    <a:srgbClr val="BE0D07"/>
    <a:srgbClr val="7B1042"/>
    <a:srgbClr val="3130AB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81"/>
    <p:restoredTop sz="77335"/>
  </p:normalViewPr>
  <p:slideViewPr>
    <p:cSldViewPr snapToGrid="0" snapToObjects="1">
      <p:cViewPr varScale="1">
        <p:scale>
          <a:sx n="148" d="100"/>
          <a:sy n="148" d="100"/>
        </p:scale>
        <p:origin x="16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D00291-1CE6-224F-A82B-35AEBE103C39}" type="datetimeFigureOut">
              <a:rPr kumimoji="1" lang="zh-CN" altLang="en-US" smtClean="0"/>
              <a:t>2020/7/20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A89D85-0FAC-E948-B189-8DF51DED1E7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72072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89D85-0FAC-E948-B189-8DF51DED1E71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47056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89D85-0FAC-E948-B189-8DF51DED1E71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354793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89D85-0FAC-E948-B189-8DF51DED1E71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502521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89D85-0FAC-E948-B189-8DF51DED1E71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542086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89D85-0FAC-E948-B189-8DF51DED1E71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475813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89D85-0FAC-E948-B189-8DF51DED1E71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081527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89D85-0FAC-E948-B189-8DF51DED1E71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485154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89D85-0FAC-E948-B189-8DF51DED1E71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776757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89D85-0FAC-E948-B189-8DF51DED1E71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59400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89D85-0FAC-E948-B189-8DF51DED1E71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441937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89D85-0FAC-E948-B189-8DF51DED1E71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22878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" altLang="zh-CN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89D85-0FAC-E948-B189-8DF51DED1E71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471709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89D85-0FAC-E948-B189-8DF51DED1E71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842299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89D85-0FAC-E948-B189-8DF51DED1E71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128414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89D85-0FAC-E948-B189-8DF51DED1E71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16253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89D85-0FAC-E948-B189-8DF51DED1E71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46176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89D85-0FAC-E948-B189-8DF51DED1E71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79178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89D85-0FAC-E948-B189-8DF51DED1E71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28372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89D85-0FAC-E948-B189-8DF51DED1E71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49895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89D85-0FAC-E948-B189-8DF51DED1E71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096948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89D85-0FAC-E948-B189-8DF51DED1E71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10677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89D85-0FAC-E948-B189-8DF51DED1E71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5877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DDE828-27D6-5A43-84D0-75CA2D53CE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EF41217-355C-C140-BF1B-69B28B1760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E9C45E-22C1-854C-9E7E-934E64C3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0F05-320A-1F45-A2D4-DEC4E5EA12AF}" type="datetimeFigureOut">
              <a:rPr kumimoji="1" lang="zh-CN" altLang="en-US" smtClean="0"/>
              <a:t>2020/7/20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88B2E0-7E80-3347-B610-B4903D857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74E839-B600-B041-BE49-23270C3D3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EF143-BB9D-014E-8121-588E4E9BECD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61595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B3F678-CE96-6A4D-BB34-57BA7F827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3924D0-0BFE-EF41-BEA0-959FE5E6DE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FC6493B-1A6C-3747-89A5-3AC13333B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0F05-320A-1F45-A2D4-DEC4E5EA12AF}" type="datetimeFigureOut">
              <a:rPr kumimoji="1" lang="zh-CN" altLang="en-US" smtClean="0"/>
              <a:t>2020/7/20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92EF790-F653-DD40-A940-647FFFA3F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40D8CA0-3055-634F-94D0-9C7C38213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EF143-BB9D-014E-8121-588E4E9BECD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16550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19AED8C-B9ED-D648-BAB1-29F639B08F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E7C8EE7-FA20-A04D-8A5E-8F6F9915EC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FA61F3-9442-E84D-898B-1C2BF2677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0F05-320A-1F45-A2D4-DEC4E5EA12AF}" type="datetimeFigureOut">
              <a:rPr kumimoji="1" lang="zh-CN" altLang="en-US" smtClean="0"/>
              <a:t>2020/7/20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790D1E-36C8-3149-A27D-2B5FC6E4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4F08E7-C842-AA48-A332-5065EB2A7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EF143-BB9D-014E-8121-588E4E9BECD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42408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95F49F-7242-9C40-88EE-19DCE1B0B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768029-3B8E-E348-9562-7BD11002B6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97A326-1A32-2249-A411-97F243D7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0F05-320A-1F45-A2D4-DEC4E5EA12AF}" type="datetimeFigureOut">
              <a:rPr kumimoji="1" lang="zh-CN" altLang="en-US" smtClean="0"/>
              <a:t>2020/7/20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C48F19-176C-1A43-9313-2DCAF11E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656E070-94B4-6144-9733-807C7DE21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EF143-BB9D-014E-8121-588E4E9BECD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78175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5B08F8-2203-1440-B8A8-141CC4419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DEF5AFE-4D79-4842-A7A7-C7CBC66AA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478204-93C0-434F-BF8B-A6E3AC0E8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0F05-320A-1F45-A2D4-DEC4E5EA12AF}" type="datetimeFigureOut">
              <a:rPr kumimoji="1" lang="zh-CN" altLang="en-US" smtClean="0"/>
              <a:t>2020/7/20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45F192-8F3B-E640-BD70-681FCE835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C536D8-9171-274C-B331-590C3FB83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EF143-BB9D-014E-8121-588E4E9BECD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61880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C2AE5C-BBF2-984D-BA9A-1057C1DAA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7EA87-7807-A243-86A2-CA4A26A8D3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D7387CC-DB42-7546-BE75-6371A0F2A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A191940-EBE0-604B-B937-2F9D11C21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0F05-320A-1F45-A2D4-DEC4E5EA12AF}" type="datetimeFigureOut">
              <a:rPr kumimoji="1" lang="zh-CN" altLang="en-US" smtClean="0"/>
              <a:t>2020/7/20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4284EFB-9908-2D4F-97B8-DAB583752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1EEED79-3C85-8A46-B60C-7003A0BE1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EF143-BB9D-014E-8121-588E4E9BECD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70172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25D18D-D4F4-5C41-9A13-EB62ABA0E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08EA28D-1DB2-9549-B839-2F58233EB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FCFA47-810D-2D4D-9273-D6A6E266CC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50D43BB-3C5E-524C-A3D3-99204D389D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39A262D-CAC7-1949-AAE8-04D567AAED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CEAADB8-4738-8D40-94CF-FF284F3FB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0F05-320A-1F45-A2D4-DEC4E5EA12AF}" type="datetimeFigureOut">
              <a:rPr kumimoji="1" lang="zh-CN" altLang="en-US" smtClean="0"/>
              <a:t>2020/7/20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DB31C92-9719-7945-88BB-1463CF131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2589BBE-EE54-4543-90C3-3A47E37FC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EF143-BB9D-014E-8121-588E4E9BECD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38178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67F14D-2D26-154C-AF1D-047E6D552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A59439-98B6-BD4B-A39D-327F19A96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0F05-320A-1F45-A2D4-DEC4E5EA12AF}" type="datetimeFigureOut">
              <a:rPr kumimoji="1" lang="zh-CN" altLang="en-US" smtClean="0"/>
              <a:t>2020/7/20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2F84963-EF18-C94D-9601-64CC8BACC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F06C487-0322-B34D-BA21-2E80BC851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EF143-BB9D-014E-8121-588E4E9BECD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90017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6C3DE2-A039-694A-8C0B-8324E73CF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0F05-320A-1F45-A2D4-DEC4E5EA12AF}" type="datetimeFigureOut">
              <a:rPr kumimoji="1" lang="zh-CN" altLang="en-US" smtClean="0"/>
              <a:t>2020/7/20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710005-B5D3-8049-BA9F-F50E9B3FE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DBE9D1C-8DA8-F347-823B-9DFB1C32A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EF143-BB9D-014E-8121-588E4E9BECD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34722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6DE6AA-AE8E-BE4F-910E-294193422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507687B-EB20-E94D-B3B3-5246CC66E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4A245A8-D360-1847-80E4-D2AE9F7226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3CDB57A-4933-644C-B994-173BEE256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0F05-320A-1F45-A2D4-DEC4E5EA12AF}" type="datetimeFigureOut">
              <a:rPr kumimoji="1" lang="zh-CN" altLang="en-US" smtClean="0"/>
              <a:t>2020/7/20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CCEA520-802D-0942-BDE3-EAC10C3DC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C2DA560-9AFE-E548-B6E7-A5E858E43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EF143-BB9D-014E-8121-588E4E9BECD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23816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5C1CA5-3767-994B-A605-A9852B013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5385EB2-92D3-AE43-A34A-2B5B400028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B6D66B3-BC28-6D42-BFF8-08B790060C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ADA95D7-AC70-3340-BC67-C2809BD9D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0F05-320A-1F45-A2D4-DEC4E5EA12AF}" type="datetimeFigureOut">
              <a:rPr kumimoji="1" lang="zh-CN" altLang="en-US" smtClean="0"/>
              <a:t>2020/7/20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3B3D7C0-3AD6-A048-8C52-755AB97D8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CA1E2D-529D-2140-96E1-1CEC37A2A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EF143-BB9D-014E-8121-588E4E9BECD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05923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748D2C6-62C2-0841-BB37-B27EE8D60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DF1731-1681-AF49-B17F-99B017ECD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7C36FB-A437-D64C-817F-183E7F6EB1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C0F05-320A-1F45-A2D4-DEC4E5EA12AF}" type="datetimeFigureOut">
              <a:rPr kumimoji="1" lang="zh-CN" altLang="en-US" smtClean="0"/>
              <a:t>2020/7/20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516D16-B907-B244-9DE9-C483CCF79E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C95EC3-0214-0C4D-B431-5AC32913FC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EF143-BB9D-014E-8121-588E4E9BECD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20722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1.tiff"/><Relationship Id="rId4" Type="http://schemas.openxmlformats.org/officeDocument/2006/relationships/image" Target="../media/image3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.tiff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11" Type="http://schemas.openxmlformats.org/officeDocument/2006/relationships/image" Target="../media/image15.png"/><Relationship Id="rId5" Type="http://schemas.openxmlformats.org/officeDocument/2006/relationships/image" Target="../media/image1.tiff"/><Relationship Id="rId10" Type="http://schemas.openxmlformats.org/officeDocument/2006/relationships/image" Target="../media/image14.png"/><Relationship Id="rId4" Type="http://schemas.openxmlformats.org/officeDocument/2006/relationships/image" Target="../media/image3.tiff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tif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11" Type="http://schemas.openxmlformats.org/officeDocument/2006/relationships/image" Target="../media/image20.png"/><Relationship Id="rId5" Type="http://schemas.openxmlformats.org/officeDocument/2006/relationships/image" Target="../media/image2.png"/><Relationship Id="rId10" Type="http://schemas.openxmlformats.org/officeDocument/2006/relationships/image" Target="../media/image19.png"/><Relationship Id="rId4" Type="http://schemas.openxmlformats.org/officeDocument/2006/relationships/image" Target="../media/image1.tiff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tif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5" Type="http://schemas.openxmlformats.org/officeDocument/2006/relationships/image" Target="../media/image2.png"/><Relationship Id="rId10" Type="http://schemas.openxmlformats.org/officeDocument/2006/relationships/image" Target="../media/image23.png"/><Relationship Id="rId4" Type="http://schemas.openxmlformats.org/officeDocument/2006/relationships/image" Target="../media/image1.tiff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1.tiff"/><Relationship Id="rId4" Type="http://schemas.openxmlformats.org/officeDocument/2006/relationships/image" Target="../media/image3.tif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1.tiff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tif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tiff"/><Relationship Id="rId11" Type="http://schemas.openxmlformats.org/officeDocument/2006/relationships/image" Target="../media/image9.png"/><Relationship Id="rId5" Type="http://schemas.openxmlformats.org/officeDocument/2006/relationships/image" Target="../media/image4.tiff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tiff"/><Relationship Id="rId5" Type="http://schemas.openxmlformats.org/officeDocument/2006/relationships/image" Target="../media/image4.tiff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tiff"/><Relationship Id="rId4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tiff"/><Relationship Id="rId4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tiff"/><Relationship Id="rId4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.tiff"/><Relationship Id="rId4" Type="http://schemas.openxmlformats.org/officeDocument/2006/relationships/image" Target="../media/image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>
            <a:extLst>
              <a:ext uri="{FF2B5EF4-FFF2-40B4-BE49-F238E27FC236}">
                <a16:creationId xmlns:a16="http://schemas.microsoft.com/office/drawing/2014/main" id="{01A9DE69-F79E-9948-8DAA-E2D9BD6C6CC5}"/>
              </a:ext>
            </a:extLst>
          </p:cNvPr>
          <p:cNvSpPr/>
          <p:nvPr/>
        </p:nvSpPr>
        <p:spPr>
          <a:xfrm>
            <a:off x="831619" y="876075"/>
            <a:ext cx="10528751" cy="1768905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kumimoji="1" lang="en-US" altLang="zh-CN" sz="3600" b="1" dirty="0">
                <a:solidFill>
                  <a:srgbClr val="C00000"/>
                </a:solidFill>
                <a:latin typeface="Arial Hebrew Scholar" pitchFamily="2" charset="-79"/>
                <a:ea typeface="Microsoft YaHei" panose="020B0503020204020204" pitchFamily="34" charset="-122"/>
                <a:cs typeface="Arial Hebrew Scholar" pitchFamily="2" charset="-79"/>
              </a:rPr>
              <a:t>Social Influence Attentive Neural Network for Friend-Enhanced Recommendation 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35D6E03-C946-1E4A-881F-76148DC6061D}"/>
              </a:ext>
            </a:extLst>
          </p:cNvPr>
          <p:cNvSpPr txBox="1"/>
          <p:nvPr/>
        </p:nvSpPr>
        <p:spPr>
          <a:xfrm>
            <a:off x="576790" y="2990003"/>
            <a:ext cx="11038406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2400" b="1" dirty="0">
                <a:latin typeface="Arial Hebrew Scholar" pitchFamily="2" charset="-79"/>
                <a:ea typeface="Times New Roman" charset="0"/>
                <a:cs typeface="Arial Hebrew Scholar" pitchFamily="2" charset="-79"/>
              </a:rPr>
              <a:t>Yuanfu Lu</a:t>
            </a:r>
            <a:r>
              <a:rPr kumimoji="1" lang="en-US" altLang="zh-CN" sz="2400" b="1" baseline="30000" dirty="0">
                <a:latin typeface="Arial Hebrew Scholar" pitchFamily="2" charset="-79"/>
                <a:ea typeface="Times New Roman" charset="0"/>
                <a:cs typeface="Arial Hebrew Scholar" pitchFamily="2" charset="-79"/>
              </a:rPr>
              <a:t>1</a:t>
            </a:r>
            <a:r>
              <a:rPr kumimoji="1" lang="en-US" altLang="zh-CN" sz="2400" dirty="0">
                <a:latin typeface="Arial Hebrew Scholar" pitchFamily="2" charset="-79"/>
                <a:ea typeface="Times New Roman" charset="0"/>
                <a:cs typeface="Arial Hebrew Scholar" pitchFamily="2" charset="-79"/>
              </a:rPr>
              <a:t>, </a:t>
            </a:r>
            <a:r>
              <a:rPr kumimoji="1" lang="en-US" altLang="zh-CN" sz="2400" dirty="0" err="1">
                <a:latin typeface="Arial Hebrew Scholar" pitchFamily="2" charset="-79"/>
                <a:ea typeface="Times New Roman" charset="0"/>
                <a:cs typeface="Arial Hebrew Scholar" pitchFamily="2" charset="-79"/>
              </a:rPr>
              <a:t>Ruobing</a:t>
            </a:r>
            <a:r>
              <a:rPr kumimoji="1" lang="en-US" altLang="zh-CN" sz="2400" dirty="0">
                <a:latin typeface="Arial Hebrew Scholar" pitchFamily="2" charset="-79"/>
                <a:ea typeface="Times New Roman" charset="0"/>
                <a:cs typeface="Arial Hebrew Scholar" pitchFamily="2" charset="-79"/>
              </a:rPr>
              <a:t> Xie</a:t>
            </a:r>
            <a:r>
              <a:rPr kumimoji="1" lang="en-US" altLang="zh-CN" sz="2400" baseline="30000" dirty="0">
                <a:latin typeface="Arial Hebrew Scholar" pitchFamily="2" charset="-79"/>
                <a:ea typeface="Times New Roman" charset="0"/>
                <a:cs typeface="Arial Hebrew Scholar" pitchFamily="2" charset="-79"/>
              </a:rPr>
              <a:t>2</a:t>
            </a:r>
            <a:r>
              <a:rPr kumimoji="1" lang="en-US" altLang="zh-CN" sz="2400" dirty="0">
                <a:latin typeface="Arial Hebrew Scholar" pitchFamily="2" charset="-79"/>
                <a:ea typeface="Times New Roman" charset="0"/>
                <a:cs typeface="Arial Hebrew Scholar" pitchFamily="2" charset="-79"/>
              </a:rPr>
              <a:t>, </a:t>
            </a:r>
            <a:r>
              <a:rPr kumimoji="1" lang="en-US" altLang="zh-CN" sz="2400" dirty="0" err="1">
                <a:latin typeface="Arial Hebrew Scholar" pitchFamily="2" charset="-79"/>
                <a:ea typeface="Times New Roman" charset="0"/>
                <a:cs typeface="Arial Hebrew Scholar" pitchFamily="2" charset="-79"/>
              </a:rPr>
              <a:t>Chuan</a:t>
            </a:r>
            <a:r>
              <a:rPr kumimoji="1" lang="en-US" altLang="zh-CN" sz="2400" dirty="0">
                <a:latin typeface="Arial Hebrew Scholar" pitchFamily="2" charset="-79"/>
                <a:ea typeface="Times New Roman" charset="0"/>
                <a:cs typeface="Arial Hebrew Scholar" pitchFamily="2" charset="-79"/>
              </a:rPr>
              <a:t> Shi</a:t>
            </a:r>
            <a:r>
              <a:rPr kumimoji="1" lang="en-US" altLang="zh-CN" sz="2400" baseline="30000" dirty="0">
                <a:latin typeface="Arial Hebrew Scholar" pitchFamily="2" charset="-79"/>
                <a:ea typeface="Times New Roman" charset="0"/>
                <a:cs typeface="Arial Hebrew Scholar" pitchFamily="2" charset="-79"/>
              </a:rPr>
              <a:t>1</a:t>
            </a:r>
            <a:r>
              <a:rPr kumimoji="1" lang="en-US" altLang="zh-CN" sz="2400" dirty="0">
                <a:latin typeface="Arial Hebrew Scholar" pitchFamily="2" charset="-79"/>
                <a:ea typeface="Times New Roman" charset="0"/>
                <a:cs typeface="Arial Hebrew Scholar" pitchFamily="2" charset="-79"/>
              </a:rPr>
              <a:t>, Yuan</a:t>
            </a:r>
            <a:r>
              <a:rPr kumimoji="1" lang="zh-CN" altLang="en-US" sz="2400" dirty="0">
                <a:latin typeface="Arial Hebrew Scholar" pitchFamily="2" charset="-79"/>
                <a:ea typeface="Times New Roman" charset="0"/>
                <a:cs typeface="Arial Hebrew Scholar" pitchFamily="2" charset="-79"/>
              </a:rPr>
              <a:t> </a:t>
            </a:r>
            <a:r>
              <a:rPr kumimoji="1" lang="en-US" altLang="zh-CN" sz="2400" dirty="0">
                <a:latin typeface="Arial Hebrew Scholar" pitchFamily="2" charset="-79"/>
                <a:ea typeface="Times New Roman" charset="0"/>
                <a:cs typeface="Arial Hebrew Scholar" pitchFamily="2" charset="-79"/>
              </a:rPr>
              <a:t>Fang</a:t>
            </a:r>
            <a:r>
              <a:rPr kumimoji="1" lang="en-US" altLang="zh-CN" sz="2400" baseline="30000" dirty="0">
                <a:latin typeface="Arial Hebrew Scholar" pitchFamily="2" charset="-79"/>
                <a:ea typeface="Times New Roman" charset="0"/>
                <a:cs typeface="Arial Hebrew Scholar" pitchFamily="2" charset="-79"/>
              </a:rPr>
              <a:t>3</a:t>
            </a:r>
            <a:r>
              <a:rPr kumimoji="1" lang="en-US" altLang="zh-CN" sz="2400" dirty="0">
                <a:latin typeface="Arial Hebrew Scholar" pitchFamily="2" charset="-79"/>
                <a:ea typeface="Times New Roman" charset="0"/>
                <a:cs typeface="Arial Hebrew Scholar" pitchFamily="2" charset="-79"/>
              </a:rPr>
              <a:t>, Wei Wang</a:t>
            </a:r>
            <a:r>
              <a:rPr kumimoji="1" lang="en-US" altLang="zh-CN" sz="2400" baseline="30000" dirty="0">
                <a:latin typeface="Arial Hebrew Scholar" pitchFamily="2" charset="-79"/>
                <a:ea typeface="Times New Roman" charset="0"/>
                <a:cs typeface="Arial Hebrew Scholar" pitchFamily="2" charset="-79"/>
              </a:rPr>
              <a:t>2</a:t>
            </a:r>
            <a:r>
              <a:rPr kumimoji="1" lang="en-US" altLang="zh-CN" sz="2400" dirty="0">
                <a:latin typeface="Arial Hebrew Scholar" pitchFamily="2" charset="-79"/>
                <a:ea typeface="Times New Roman" charset="0"/>
                <a:cs typeface="Arial Hebrew Scholar" pitchFamily="2" charset="-79"/>
              </a:rPr>
              <a:t>, Xu Zhang</a:t>
            </a:r>
            <a:r>
              <a:rPr kumimoji="1" lang="en-US" altLang="zh-CN" sz="2400" baseline="30000" dirty="0">
                <a:latin typeface="Arial Hebrew Scholar" pitchFamily="2" charset="-79"/>
                <a:ea typeface="Times New Roman" charset="0"/>
                <a:cs typeface="Arial Hebrew Scholar" pitchFamily="2" charset="-79"/>
              </a:rPr>
              <a:t>2</a:t>
            </a:r>
            <a:r>
              <a:rPr kumimoji="1" lang="en-US" altLang="zh-CN" sz="2400" dirty="0">
                <a:latin typeface="Arial Hebrew Scholar" pitchFamily="2" charset="-79"/>
                <a:ea typeface="Times New Roman" charset="0"/>
                <a:cs typeface="Arial Hebrew Scholar" pitchFamily="2" charset="-79"/>
              </a:rPr>
              <a:t>, </a:t>
            </a:r>
            <a:r>
              <a:rPr kumimoji="1" lang="en-US" altLang="zh-CN" sz="2400" dirty="0" err="1">
                <a:latin typeface="Arial Hebrew Scholar" pitchFamily="2" charset="-79"/>
                <a:ea typeface="Times New Roman" charset="0"/>
                <a:cs typeface="Arial Hebrew Scholar" pitchFamily="2" charset="-79"/>
              </a:rPr>
              <a:t>Leyu</a:t>
            </a:r>
            <a:r>
              <a:rPr kumimoji="1" lang="en-US" altLang="zh-CN" sz="2400" dirty="0">
                <a:latin typeface="Arial Hebrew Scholar" pitchFamily="2" charset="-79"/>
                <a:ea typeface="Times New Roman" charset="0"/>
                <a:cs typeface="Arial Hebrew Scholar" pitchFamily="2" charset="-79"/>
              </a:rPr>
              <a:t> Li</a:t>
            </a:r>
            <a:r>
              <a:rPr kumimoji="1" lang="en-US" altLang="zh-CN" sz="2400" baseline="30000" dirty="0">
                <a:latin typeface="Arial Hebrew Scholar" pitchFamily="2" charset="-79"/>
                <a:ea typeface="Times New Roman" charset="0"/>
                <a:cs typeface="Arial Hebrew Scholar" pitchFamily="2" charset="-79"/>
              </a:rPr>
              <a:t>2</a:t>
            </a:r>
            <a:endParaRPr kumimoji="1" lang="en-US" altLang="zh-CN" sz="2400" dirty="0">
              <a:latin typeface="Arial Hebrew Scholar" pitchFamily="2" charset="-79"/>
              <a:ea typeface="Times New Roman" charset="0"/>
              <a:cs typeface="Arial Hebrew Scholar" pitchFamily="2" charset="-79"/>
            </a:endParaRPr>
          </a:p>
          <a:p>
            <a:pPr algn="ctr">
              <a:lnSpc>
                <a:spcPct val="120000"/>
              </a:lnSpc>
            </a:pPr>
            <a:r>
              <a:rPr kumimoji="1" lang="en-US" altLang="zh-CN" sz="2400" baseline="30000" dirty="0">
                <a:latin typeface="Arial Hebrew Scholar" pitchFamily="2" charset="-79"/>
                <a:ea typeface="Times New Roman" charset="0"/>
                <a:cs typeface="Arial Hebrew Scholar" pitchFamily="2" charset="-79"/>
              </a:rPr>
              <a:t>1</a:t>
            </a:r>
            <a:r>
              <a:rPr kumimoji="1" lang="en-US" altLang="zh-CN" sz="2400" dirty="0">
                <a:latin typeface="Arial Hebrew Scholar" pitchFamily="2" charset="-79"/>
                <a:ea typeface="Times New Roman" charset="0"/>
                <a:cs typeface="Arial Hebrew Scholar" pitchFamily="2" charset="-79"/>
              </a:rPr>
              <a:t>Beijing University of Posts and Telecommunications</a:t>
            </a:r>
          </a:p>
          <a:p>
            <a:pPr algn="ctr">
              <a:lnSpc>
                <a:spcPct val="120000"/>
              </a:lnSpc>
            </a:pPr>
            <a:r>
              <a:rPr kumimoji="1" lang="en" altLang="zh-CN" sz="2400" baseline="30000" dirty="0">
                <a:latin typeface="Arial Hebrew Scholar" pitchFamily="2" charset="-79"/>
                <a:cs typeface="Arial Hebrew Scholar" pitchFamily="2" charset="-79"/>
              </a:rPr>
              <a:t>2</a:t>
            </a:r>
            <a:r>
              <a:rPr kumimoji="1" lang="en" altLang="zh-CN" sz="2400" dirty="0">
                <a:latin typeface="Arial Hebrew Scholar" pitchFamily="2" charset="-79"/>
                <a:cs typeface="Arial Hebrew Scholar" pitchFamily="2" charset="-79"/>
              </a:rPr>
              <a:t>WeChat Search Application Department, Tencent Inc. </a:t>
            </a:r>
            <a:endParaRPr kumimoji="1" lang="en-US" altLang="zh-CN" sz="2400" dirty="0">
              <a:latin typeface="Arial Hebrew Scholar" pitchFamily="2" charset="-79"/>
              <a:cs typeface="Arial Hebrew Scholar" pitchFamily="2" charset="-79"/>
            </a:endParaRPr>
          </a:p>
          <a:p>
            <a:pPr algn="ctr">
              <a:lnSpc>
                <a:spcPct val="120000"/>
              </a:lnSpc>
            </a:pPr>
            <a:r>
              <a:rPr kumimoji="1" lang="en-US" altLang="zh-CN" sz="2400" baseline="30000" dirty="0">
                <a:latin typeface="Arial Hebrew Scholar" pitchFamily="2" charset="-79"/>
                <a:ea typeface="Times New Roman" charset="0"/>
                <a:cs typeface="Arial Hebrew Scholar" pitchFamily="2" charset="-79"/>
              </a:rPr>
              <a:t>3</a:t>
            </a:r>
            <a:r>
              <a:rPr kumimoji="1" lang="en-US" altLang="zh-CN" sz="2400" dirty="0">
                <a:latin typeface="Arial Hebrew Scholar" pitchFamily="2" charset="-79"/>
                <a:ea typeface="Times New Roman" charset="0"/>
                <a:cs typeface="Arial Hebrew Scholar" pitchFamily="2" charset="-79"/>
              </a:rPr>
              <a:t>Singapore Management University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8B8EB1C-6A5B-0343-86A5-AAD5B2425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389" y="5073672"/>
            <a:ext cx="3977271" cy="119217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AC57A0D-E74C-6446-B8D9-227A3322E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9551" y="5025536"/>
            <a:ext cx="3043175" cy="119217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AA921360-5A70-1E44-A5C8-5F4DD1223D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3773" y="0"/>
            <a:ext cx="2748228" cy="74994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035D202-48A3-3948-93F4-8778966F68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5136" y="5496435"/>
            <a:ext cx="2306350" cy="30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651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A631EBF7-B8BD-F849-92B0-E687B92847E5}"/>
              </a:ext>
            </a:extLst>
          </p:cNvPr>
          <p:cNvSpPr/>
          <p:nvPr/>
        </p:nvSpPr>
        <p:spPr>
          <a:xfrm>
            <a:off x="-2" y="0"/>
            <a:ext cx="12192002" cy="720000"/>
          </a:xfrm>
          <a:prstGeom prst="rect">
            <a:avLst/>
          </a:prstGeom>
          <a:solidFill>
            <a:srgbClr val="ECECE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endParaRPr lang="zh-CN" altLang="en-US" sz="3600" b="1" dirty="0">
              <a:solidFill>
                <a:prstClr val="black"/>
              </a:solidFill>
              <a:latin typeface="Arial Hebrew Scholar" pitchFamily="2" charset="-79"/>
              <a:ea typeface="Arial Hebrew Scholar" charset="-79"/>
              <a:cs typeface="Arial Hebrew Scholar" pitchFamily="2" charset="-79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924E50C-B434-3A4B-8680-F5C1A44A1AA3}"/>
              </a:ext>
            </a:extLst>
          </p:cNvPr>
          <p:cNvSpPr/>
          <p:nvPr/>
        </p:nvSpPr>
        <p:spPr>
          <a:xfrm>
            <a:off x="0" y="73669"/>
            <a:ext cx="61350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600" b="1" dirty="0">
                <a:solidFill>
                  <a:srgbClr val="C00000"/>
                </a:solidFill>
                <a:latin typeface="Arial Hebrew Scholar" pitchFamily="2" charset="-79"/>
                <a:ea typeface="Arial Hebrew Scholar" charset="-79"/>
                <a:cs typeface="Arial Hebrew Scholar" pitchFamily="2" charset="-79"/>
              </a:rPr>
              <a:t>Overall Framework of SIAN</a:t>
            </a:r>
            <a:endParaRPr lang="zh-CN" altLang="en-US" b="1" dirty="0">
              <a:solidFill>
                <a:prstClr val="black"/>
              </a:solidFill>
              <a:latin typeface="Arial Hebrew Scholar" pitchFamily="2" charset="-79"/>
              <a:ea typeface="Arial Hebrew Scholar" charset="-79"/>
              <a:cs typeface="Arial Hebrew Scholar" pitchFamily="2" charset="-79"/>
            </a:endParaRPr>
          </a:p>
        </p:txBody>
      </p:sp>
      <p:sp>
        <p:nvSpPr>
          <p:cNvPr id="4" name="圆角矩形标注 3">
            <a:extLst>
              <a:ext uri="{FF2B5EF4-FFF2-40B4-BE49-F238E27FC236}">
                <a16:creationId xmlns:a16="http://schemas.microsoft.com/office/drawing/2014/main" id="{91F62D5E-AB12-2249-A2E3-FE0C80CFB9A1}"/>
              </a:ext>
            </a:extLst>
          </p:cNvPr>
          <p:cNvSpPr/>
          <p:nvPr/>
        </p:nvSpPr>
        <p:spPr>
          <a:xfrm>
            <a:off x="7122725" y="4386596"/>
            <a:ext cx="4325713" cy="1230479"/>
          </a:xfrm>
          <a:prstGeom prst="wedgeRoundRectCallout">
            <a:avLst>
              <a:gd name="adj1" fmla="val -66113"/>
              <a:gd name="adj2" fmla="val 47780"/>
              <a:gd name="adj3" fmla="val 16667"/>
            </a:avLst>
          </a:prstGeom>
          <a:noFill/>
          <a:ln w="25400">
            <a:solidFill>
              <a:srgbClr val="AB464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solidFill>
                  <a:srgbClr val="AB4642"/>
                </a:solidFill>
                <a:latin typeface="Arial Hebrew Scholar" pitchFamily="2" charset="-79"/>
                <a:cs typeface="Arial Hebrew Scholar" pitchFamily="2" charset="-79"/>
              </a:rPr>
              <a:t>C1: </a:t>
            </a:r>
          </a:p>
          <a:p>
            <a:pPr algn="ctr"/>
            <a:r>
              <a:rPr kumimoji="1" lang="en-US" altLang="zh-CN" b="1" dirty="0">
                <a:solidFill>
                  <a:srgbClr val="AB4642"/>
                </a:solidFill>
                <a:latin typeface="Arial Hebrew Scholar" pitchFamily="2" charset="-79"/>
                <a:cs typeface="Arial Hebrew Scholar" pitchFamily="2" charset="-79"/>
              </a:rPr>
              <a:t>Attentive feature aggregator </a:t>
            </a:r>
            <a:r>
              <a:rPr kumimoji="1" lang="en-US" altLang="zh-CN" dirty="0">
                <a:solidFill>
                  <a:srgbClr val="AB4642"/>
                </a:solidFill>
                <a:latin typeface="Arial Hebrew Scholar" pitchFamily="2" charset="-79"/>
                <a:cs typeface="Arial Hebrew Scholar" pitchFamily="2" charset="-79"/>
              </a:rPr>
              <a:t>with both node- and type-level aggregations</a:t>
            </a:r>
            <a:endParaRPr kumimoji="1" lang="zh-CN" altLang="en-US" dirty="0">
              <a:solidFill>
                <a:srgbClr val="AB4642"/>
              </a:solidFill>
              <a:latin typeface="Arial Hebrew Scholar" pitchFamily="2" charset="-79"/>
              <a:cs typeface="Arial Hebrew Scholar" pitchFamily="2" charset="-79"/>
            </a:endParaRPr>
          </a:p>
        </p:txBody>
      </p:sp>
      <p:sp>
        <p:nvSpPr>
          <p:cNvPr id="12" name="圆角矩形标注 11">
            <a:extLst>
              <a:ext uri="{FF2B5EF4-FFF2-40B4-BE49-F238E27FC236}">
                <a16:creationId xmlns:a16="http://schemas.microsoft.com/office/drawing/2014/main" id="{BB0BB86D-8FA4-174D-8009-ABE9008DA678}"/>
              </a:ext>
            </a:extLst>
          </p:cNvPr>
          <p:cNvSpPr/>
          <p:nvPr/>
        </p:nvSpPr>
        <p:spPr>
          <a:xfrm>
            <a:off x="7120939" y="2139677"/>
            <a:ext cx="4325714" cy="1230479"/>
          </a:xfrm>
          <a:prstGeom prst="wedgeRoundRectCallout">
            <a:avLst>
              <a:gd name="adj1" fmla="val -67205"/>
              <a:gd name="adj2" fmla="val 59264"/>
              <a:gd name="adj3" fmla="val 16667"/>
            </a:avLst>
          </a:prstGeom>
          <a:noFill/>
          <a:ln w="25400">
            <a:solidFill>
              <a:srgbClr val="AB464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solidFill>
                  <a:srgbClr val="AB4642"/>
                </a:solidFill>
                <a:latin typeface="Arial Hebrew Scholar" pitchFamily="2" charset="-79"/>
                <a:cs typeface="Arial Hebrew Scholar" pitchFamily="2" charset="-79"/>
              </a:rPr>
              <a:t>C2: </a:t>
            </a:r>
          </a:p>
          <a:p>
            <a:pPr algn="ctr"/>
            <a:r>
              <a:rPr kumimoji="1" lang="en-US" altLang="zh-CN" b="1" dirty="0">
                <a:solidFill>
                  <a:srgbClr val="AB4642"/>
                </a:solidFill>
                <a:latin typeface="Arial Hebrew Scholar" pitchFamily="2" charset="-79"/>
                <a:cs typeface="Arial Hebrew Scholar" pitchFamily="2" charset="-79"/>
              </a:rPr>
              <a:t>Social inﬂuence coupler </a:t>
            </a:r>
            <a:r>
              <a:rPr kumimoji="1" lang="en-US" altLang="zh-CN" dirty="0">
                <a:solidFill>
                  <a:srgbClr val="AB4642"/>
                </a:solidFill>
                <a:latin typeface="Arial Hebrew Scholar" pitchFamily="2" charset="-79"/>
                <a:cs typeface="Arial Hebrew Scholar" pitchFamily="2" charset="-79"/>
              </a:rPr>
              <a:t>to couple inﬂuence diﬀusing through the explicit friend referral circles</a:t>
            </a:r>
            <a:endParaRPr kumimoji="1" lang="zh-CN" altLang="en-US" dirty="0">
              <a:solidFill>
                <a:srgbClr val="AB4642"/>
              </a:solidFill>
              <a:latin typeface="Arial Hebrew Scholar" pitchFamily="2" charset="-79"/>
              <a:cs typeface="Arial Hebrew Scholar" pitchFamily="2" charset="-79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B563199-424A-8B48-956E-8AF712D4F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3772" y="6108060"/>
            <a:ext cx="2748228" cy="74994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31623DC-35DB-3741-AA48-D050730C40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6953" y="46970"/>
            <a:ext cx="2088629" cy="62605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23B5BFE-2499-124A-8212-D6B0522BFD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5532" y="93942"/>
            <a:ext cx="1386468" cy="54315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54F009D-D0AA-3348-B42E-B824702A5C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2323" y="269219"/>
            <a:ext cx="1386468" cy="181561"/>
          </a:xfrm>
          <a:prstGeom prst="rect">
            <a:avLst/>
          </a:prstGeom>
        </p:spPr>
      </p:pic>
      <p:pic>
        <p:nvPicPr>
          <p:cNvPr id="5" name="图片 4" descr="图片包含 游戏机, 文字, 地图&#10;&#10;描述已自动生成">
            <a:extLst>
              <a:ext uri="{FF2B5EF4-FFF2-40B4-BE49-F238E27FC236}">
                <a16:creationId xmlns:a16="http://schemas.microsoft.com/office/drawing/2014/main" id="{D20C770D-CE6F-2B40-A931-7FEEF80B673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082" r="15515" b="19889"/>
          <a:stretch/>
        </p:blipFill>
        <p:spPr>
          <a:xfrm>
            <a:off x="1492967" y="1290311"/>
            <a:ext cx="4892040" cy="549402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8F9CD2E-6F0F-A04D-A608-78FE5739C091}"/>
              </a:ext>
            </a:extLst>
          </p:cNvPr>
          <p:cNvSpPr/>
          <p:nvPr/>
        </p:nvSpPr>
        <p:spPr>
          <a:xfrm>
            <a:off x="2164396" y="774365"/>
            <a:ext cx="84412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2800" b="1" dirty="0">
                <a:solidFill>
                  <a:srgbClr val="AB4642"/>
                </a:solidFill>
                <a:latin typeface="Arial Hebrew Scholar" pitchFamily="2" charset="-79"/>
                <a:cs typeface="Arial Hebrew Scholar" pitchFamily="2" charset="-79"/>
              </a:rPr>
              <a:t>S</a:t>
            </a:r>
            <a:r>
              <a:rPr kumimoji="1" lang="zh-CN" altLang="en-US" sz="2800" b="1" dirty="0">
                <a:latin typeface="Arial Hebrew Scholar" pitchFamily="2" charset="-79"/>
                <a:cs typeface="Arial Hebrew Scholar" pitchFamily="2" charset="-79"/>
              </a:rPr>
              <a:t>ocial </a:t>
            </a:r>
            <a:r>
              <a:rPr kumimoji="1" lang="zh-CN" altLang="en-US" sz="2800" b="1" dirty="0">
                <a:solidFill>
                  <a:srgbClr val="AB4642"/>
                </a:solidFill>
                <a:latin typeface="Arial Hebrew Scholar" pitchFamily="2" charset="-79"/>
                <a:cs typeface="Arial Hebrew Scholar" pitchFamily="2" charset="-79"/>
              </a:rPr>
              <a:t>I</a:t>
            </a:r>
            <a:r>
              <a:rPr kumimoji="1" lang="zh-CN" altLang="en-US" sz="2800" b="1" dirty="0">
                <a:latin typeface="Arial Hebrew Scholar" pitchFamily="2" charset="-79"/>
                <a:cs typeface="Arial Hebrew Scholar" pitchFamily="2" charset="-79"/>
              </a:rPr>
              <a:t>nﬂuence </a:t>
            </a:r>
            <a:r>
              <a:rPr kumimoji="1" lang="zh-CN" altLang="en-US" sz="2800" b="1" dirty="0">
                <a:solidFill>
                  <a:srgbClr val="AB4642"/>
                </a:solidFill>
                <a:latin typeface="Arial Hebrew Scholar" pitchFamily="2" charset="-79"/>
                <a:cs typeface="Arial Hebrew Scholar" pitchFamily="2" charset="-79"/>
              </a:rPr>
              <a:t>A</a:t>
            </a:r>
            <a:r>
              <a:rPr kumimoji="1" lang="zh-CN" altLang="en-US" sz="2800" b="1" dirty="0">
                <a:latin typeface="Arial Hebrew Scholar" pitchFamily="2" charset="-79"/>
                <a:cs typeface="Arial Hebrew Scholar" pitchFamily="2" charset="-79"/>
              </a:rPr>
              <a:t>ttentive </a:t>
            </a:r>
            <a:r>
              <a:rPr kumimoji="1" lang="zh-CN" altLang="en-US" sz="2800" b="1" dirty="0">
                <a:solidFill>
                  <a:srgbClr val="AB4642"/>
                </a:solidFill>
                <a:latin typeface="Arial Hebrew Scholar" pitchFamily="2" charset="-79"/>
                <a:cs typeface="Arial Hebrew Scholar" pitchFamily="2" charset="-79"/>
              </a:rPr>
              <a:t>N</a:t>
            </a:r>
            <a:r>
              <a:rPr kumimoji="1" lang="zh-CN" altLang="en-US" sz="2800" b="1" dirty="0">
                <a:latin typeface="Arial Hebrew Scholar" pitchFamily="2" charset="-79"/>
                <a:cs typeface="Arial Hebrew Scholar" pitchFamily="2" charset="-79"/>
              </a:rPr>
              <a:t>eural network (</a:t>
            </a:r>
            <a:r>
              <a:rPr kumimoji="1" lang="zh-CN" altLang="en-US" sz="2800" b="1" dirty="0">
                <a:solidFill>
                  <a:srgbClr val="AB4642"/>
                </a:solidFill>
                <a:latin typeface="Arial Hebrew Scholar" pitchFamily="2" charset="-79"/>
                <a:cs typeface="Arial Hebrew Scholar" pitchFamily="2" charset="-79"/>
              </a:rPr>
              <a:t>SIAN</a:t>
            </a:r>
            <a:r>
              <a:rPr kumimoji="1" lang="zh-CN" altLang="en-US" sz="2800" b="1" dirty="0">
                <a:latin typeface="Arial Hebrew Scholar" pitchFamily="2" charset="-79"/>
                <a:cs typeface="Arial Hebrew Scholar" pitchFamily="2" charset="-79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148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A631EBF7-B8BD-F849-92B0-E687B92847E5}"/>
              </a:ext>
            </a:extLst>
          </p:cNvPr>
          <p:cNvSpPr/>
          <p:nvPr/>
        </p:nvSpPr>
        <p:spPr>
          <a:xfrm>
            <a:off x="-2" y="0"/>
            <a:ext cx="12192002" cy="720000"/>
          </a:xfrm>
          <a:prstGeom prst="rect">
            <a:avLst/>
          </a:prstGeom>
          <a:solidFill>
            <a:srgbClr val="ECECE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endParaRPr lang="zh-CN" altLang="en-US" sz="3600" b="1" dirty="0">
              <a:solidFill>
                <a:prstClr val="black"/>
              </a:solidFill>
              <a:latin typeface="Arial Hebrew Scholar" pitchFamily="2" charset="-79"/>
              <a:ea typeface="Arial Hebrew Scholar" charset="-79"/>
              <a:cs typeface="Arial Hebrew Scholar" pitchFamily="2" charset="-79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924E50C-B434-3A4B-8680-F5C1A44A1AA3}"/>
              </a:ext>
            </a:extLst>
          </p:cNvPr>
          <p:cNvSpPr/>
          <p:nvPr/>
        </p:nvSpPr>
        <p:spPr>
          <a:xfrm>
            <a:off x="0" y="73669"/>
            <a:ext cx="65539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600" b="1" dirty="0">
                <a:solidFill>
                  <a:srgbClr val="C00000"/>
                </a:solidFill>
                <a:latin typeface="Arial Hebrew Scholar" pitchFamily="2" charset="-79"/>
                <a:ea typeface="Arial Hebrew Scholar" charset="-79"/>
                <a:cs typeface="Arial Hebrew Scholar" pitchFamily="2" charset="-79"/>
              </a:rPr>
              <a:t>Attentive Feature Aggregator</a:t>
            </a:r>
            <a:endParaRPr lang="zh-CN" altLang="en-US" b="1" dirty="0">
              <a:solidFill>
                <a:prstClr val="black"/>
              </a:solidFill>
              <a:latin typeface="Arial Hebrew Scholar" pitchFamily="2" charset="-79"/>
              <a:ea typeface="Arial Hebrew Scholar" charset="-79"/>
              <a:cs typeface="Arial Hebrew Scholar" pitchFamily="2" charset="-79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61BACAF8-CA49-0048-84CA-00C140649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3772" y="6108060"/>
            <a:ext cx="2748228" cy="7499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B296590-E461-D747-8694-E582AD3248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6953" y="46970"/>
            <a:ext cx="2088629" cy="62605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21FD42A-0467-064D-BC13-3759E3AA5A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5532" y="93942"/>
            <a:ext cx="1386468" cy="54315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BFF7BE0-B650-364C-8CB2-1A0E591E81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2323" y="269219"/>
            <a:ext cx="1386468" cy="181561"/>
          </a:xfrm>
          <a:prstGeom prst="rect">
            <a:avLst/>
          </a:prstGeom>
        </p:spPr>
      </p:pic>
      <p:pic>
        <p:nvPicPr>
          <p:cNvPr id="29" name="图片 28" descr="图片包含 游戏机, 文字, 地图&#10;&#10;描述已自动生成">
            <a:extLst>
              <a:ext uri="{FF2B5EF4-FFF2-40B4-BE49-F238E27FC236}">
                <a16:creationId xmlns:a16="http://schemas.microsoft.com/office/drawing/2014/main" id="{4CD0930B-622A-0A46-9F9F-4F2A5093B85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082" t="46288" r="15515" b="19889"/>
          <a:stretch/>
        </p:blipFill>
        <p:spPr>
          <a:xfrm>
            <a:off x="187917" y="2379135"/>
            <a:ext cx="5097445" cy="241698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B1AFE1-863B-A846-A828-D88A92C92FA8}"/>
              </a:ext>
            </a:extLst>
          </p:cNvPr>
          <p:cNvSpPr/>
          <p:nvPr/>
        </p:nvSpPr>
        <p:spPr>
          <a:xfrm>
            <a:off x="5285362" y="1345848"/>
            <a:ext cx="6096000" cy="53091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lnSpc>
                <a:spcPct val="125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" altLang="zh-CN" sz="2400" b="1" dirty="0">
                <a:latin typeface="Arial Hebrew Scholar" pitchFamily="2" charset="-79"/>
                <a:cs typeface="Arial Hebrew Scholar" pitchFamily="2" charset="-79"/>
              </a:rPr>
              <a:t>Node-level Attentive Aggregation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A1C9B67-422C-064C-BD9F-213FD6D6EA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8363" y="1898358"/>
            <a:ext cx="4287314" cy="59187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A005553-737D-5C44-BA2E-1427D75385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68363" y="2534144"/>
            <a:ext cx="3996841" cy="767070"/>
          </a:xfrm>
          <a:prstGeom prst="rect">
            <a:avLst/>
          </a:pr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AF94B99D-1A05-0B48-95B4-EC04AC596516}"/>
              </a:ext>
            </a:extLst>
          </p:cNvPr>
          <p:cNvSpPr/>
          <p:nvPr/>
        </p:nvSpPr>
        <p:spPr>
          <a:xfrm>
            <a:off x="5285362" y="3587628"/>
            <a:ext cx="6096000" cy="53091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lnSpc>
                <a:spcPct val="125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" altLang="zh-CN" sz="2400" b="1" dirty="0">
                <a:latin typeface="Arial Hebrew Scholar" pitchFamily="2" charset="-79"/>
                <a:cs typeface="Arial Hebrew Scholar" pitchFamily="2" charset="-79"/>
              </a:rPr>
              <a:t>Type-level Attentive Aggregation</a:t>
            </a: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8AF15D84-AF35-7C49-8B80-B60E9CB6BD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8363" y="4223414"/>
            <a:ext cx="4092649" cy="50860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6FEBA13E-F8B3-294E-BF82-DCF683413CC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8363" y="4788359"/>
            <a:ext cx="5016888" cy="7718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3497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A631EBF7-B8BD-F849-92B0-E687B92847E5}"/>
              </a:ext>
            </a:extLst>
          </p:cNvPr>
          <p:cNvSpPr/>
          <p:nvPr/>
        </p:nvSpPr>
        <p:spPr>
          <a:xfrm>
            <a:off x="-2" y="0"/>
            <a:ext cx="12192002" cy="720000"/>
          </a:xfrm>
          <a:prstGeom prst="rect">
            <a:avLst/>
          </a:prstGeom>
          <a:solidFill>
            <a:srgbClr val="ECECE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endParaRPr lang="zh-CN" altLang="en-US" sz="3600" b="1" dirty="0">
              <a:solidFill>
                <a:prstClr val="black"/>
              </a:solidFill>
              <a:latin typeface="Arial Hebrew Scholar" pitchFamily="2" charset="-79"/>
              <a:ea typeface="Arial Hebrew Scholar" charset="-79"/>
              <a:cs typeface="Arial Hebrew Scholar" pitchFamily="2" charset="-79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924E50C-B434-3A4B-8680-F5C1A44A1AA3}"/>
              </a:ext>
            </a:extLst>
          </p:cNvPr>
          <p:cNvSpPr/>
          <p:nvPr/>
        </p:nvSpPr>
        <p:spPr>
          <a:xfrm>
            <a:off x="0" y="73669"/>
            <a:ext cx="53660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600" b="1" dirty="0">
                <a:solidFill>
                  <a:srgbClr val="C00000"/>
                </a:solidFill>
                <a:latin typeface="Arial Hebrew Scholar" pitchFamily="2" charset="-79"/>
                <a:ea typeface="Arial Hebrew Scholar" charset="-79"/>
                <a:cs typeface="Arial Hebrew Scholar" pitchFamily="2" charset="-79"/>
              </a:rPr>
              <a:t>Social Influence Coupler</a:t>
            </a:r>
            <a:endParaRPr lang="zh-CN" altLang="en-US" b="1" dirty="0">
              <a:solidFill>
                <a:prstClr val="black"/>
              </a:solidFill>
              <a:latin typeface="Arial Hebrew Scholar" pitchFamily="2" charset="-79"/>
              <a:ea typeface="Arial Hebrew Scholar" charset="-79"/>
              <a:cs typeface="Arial Hebrew Scholar" pitchFamily="2" charset="-79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37290E4-F65C-DE4F-A514-166EB8368F65}"/>
              </a:ext>
            </a:extLst>
          </p:cNvPr>
          <p:cNvSpPr/>
          <p:nvPr/>
        </p:nvSpPr>
        <p:spPr>
          <a:xfrm>
            <a:off x="5155660" y="1437720"/>
            <a:ext cx="703634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" altLang="zh-CN" sz="2400" b="1" dirty="0">
                <a:latin typeface="Arial Hebrew Scholar" pitchFamily="2" charset="-79"/>
                <a:cs typeface="Arial Hebrew Scholar" pitchFamily="2" charset="-79"/>
              </a:rPr>
              <a:t>Coupled Influence Representation</a:t>
            </a:r>
            <a:endParaRPr kumimoji="1" lang="en-US" altLang="zh-CN" sz="2400" i="1" dirty="0">
              <a:latin typeface="Arial Hebrew Scholar" pitchFamily="2" charset="-79"/>
              <a:cs typeface="Arial Hebrew Scholar" pitchFamily="2" charset="-79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BDB7253-3686-014A-B7BF-7C9F2586D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3772" y="6108060"/>
            <a:ext cx="2748228" cy="74994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86C12A8-4BDA-5240-8F42-861B2D295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6953" y="46970"/>
            <a:ext cx="2088629" cy="62605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D0D9AEF-4007-0B45-B9E6-A9B5730EE2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5532" y="93942"/>
            <a:ext cx="1386468" cy="54315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3A00159-F47E-0248-A7BE-18D246AAA3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2323" y="269219"/>
            <a:ext cx="1386468" cy="181561"/>
          </a:xfrm>
          <a:prstGeom prst="rect">
            <a:avLst/>
          </a:prstGeom>
        </p:spPr>
      </p:pic>
      <p:pic>
        <p:nvPicPr>
          <p:cNvPr id="17" name="图片 16" descr="图片包含 游戏机, 文字, 地图&#10;&#10;描述已自动生成">
            <a:extLst>
              <a:ext uri="{FF2B5EF4-FFF2-40B4-BE49-F238E27FC236}">
                <a16:creationId xmlns:a16="http://schemas.microsoft.com/office/drawing/2014/main" id="{3B0C0DE8-9EBA-4E43-9F24-A0461C83CBF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082" t="8212" r="15515" b="47676"/>
          <a:stretch/>
        </p:blipFill>
        <p:spPr>
          <a:xfrm>
            <a:off x="143600" y="1916348"/>
            <a:ext cx="4892040" cy="3025303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1047B76-3F1C-4D4D-A486-EA80B7B06E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3082" y="1978870"/>
            <a:ext cx="4184784" cy="6407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A1DE914-1733-E243-BF04-8EBAB63B06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9567" y="3496995"/>
            <a:ext cx="5570756" cy="4890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3C0A94D-DAA0-D74B-BA9E-08446DE2CE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49567" y="4097932"/>
            <a:ext cx="4329437" cy="87629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4C9A70F-08C0-0C47-B24C-BF3D2ED4CC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49567" y="5086374"/>
            <a:ext cx="3981806" cy="652600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C85B9071-9DDB-2A42-9142-FA3D647D23CC}"/>
              </a:ext>
            </a:extLst>
          </p:cNvPr>
          <p:cNvSpPr/>
          <p:nvPr/>
        </p:nvSpPr>
        <p:spPr>
          <a:xfrm>
            <a:off x="5155660" y="2839617"/>
            <a:ext cx="703634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" altLang="zh-CN" sz="2400" b="1" dirty="0">
                <a:latin typeface="Arial Hebrew Scholar" pitchFamily="2" charset="-79"/>
                <a:cs typeface="Arial Hebrew Scholar" pitchFamily="2" charset="-79"/>
              </a:rPr>
              <a:t>Attentive Influence Degree</a:t>
            </a:r>
            <a:endParaRPr kumimoji="1" lang="en-US" altLang="zh-CN" sz="2400" i="1" dirty="0">
              <a:latin typeface="Arial Hebrew Scholar" pitchFamily="2" charset="-79"/>
              <a:cs typeface="Arial Hebrew Scholar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16555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A631EBF7-B8BD-F849-92B0-E687B92847E5}"/>
              </a:ext>
            </a:extLst>
          </p:cNvPr>
          <p:cNvSpPr/>
          <p:nvPr/>
        </p:nvSpPr>
        <p:spPr>
          <a:xfrm>
            <a:off x="-2" y="0"/>
            <a:ext cx="12192002" cy="720000"/>
          </a:xfrm>
          <a:prstGeom prst="rect">
            <a:avLst/>
          </a:prstGeom>
          <a:solidFill>
            <a:srgbClr val="ECECE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endParaRPr lang="zh-CN" altLang="en-US" sz="3600" b="1" dirty="0">
              <a:solidFill>
                <a:prstClr val="black"/>
              </a:solidFill>
              <a:latin typeface="Arial Hebrew Scholar" pitchFamily="2" charset="-79"/>
              <a:ea typeface="Arial Hebrew Scholar" charset="-79"/>
              <a:cs typeface="Arial Hebrew Scholar" pitchFamily="2" charset="-79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924E50C-B434-3A4B-8680-F5C1A44A1AA3}"/>
              </a:ext>
            </a:extLst>
          </p:cNvPr>
          <p:cNvSpPr/>
          <p:nvPr/>
        </p:nvSpPr>
        <p:spPr>
          <a:xfrm>
            <a:off x="0" y="73669"/>
            <a:ext cx="44641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600" b="1" dirty="0">
                <a:solidFill>
                  <a:srgbClr val="C00000"/>
                </a:solidFill>
                <a:latin typeface="Arial Hebrew Scholar" pitchFamily="2" charset="-79"/>
                <a:ea typeface="Arial Hebrew Scholar" charset="-79"/>
                <a:cs typeface="Arial Hebrew Scholar" pitchFamily="2" charset="-79"/>
              </a:rPr>
              <a:t>Behavior Prediction</a:t>
            </a:r>
            <a:endParaRPr lang="zh-CN" altLang="en-US" b="1" dirty="0">
              <a:solidFill>
                <a:prstClr val="black"/>
              </a:solidFill>
              <a:latin typeface="Arial Hebrew Scholar" pitchFamily="2" charset="-79"/>
              <a:ea typeface="Arial Hebrew Scholar" charset="-79"/>
              <a:cs typeface="Arial Hebrew Scholar" pitchFamily="2" charset="-79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5473B6C-A3E7-B14B-8DD4-6EEE817FB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3772" y="6108060"/>
            <a:ext cx="2748228" cy="74994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1BE06A3-1772-AC45-88D6-F2FC86589C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6953" y="46970"/>
            <a:ext cx="2088629" cy="62605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AAA55D3-6F69-1F45-8B4D-BA89451E6B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5532" y="93942"/>
            <a:ext cx="1386468" cy="54315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4C19A45-2DD0-FA46-9A1D-1ECF38ECD9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2323" y="269219"/>
            <a:ext cx="1386468" cy="181561"/>
          </a:xfrm>
          <a:prstGeom prst="rect">
            <a:avLst/>
          </a:prstGeom>
        </p:spPr>
      </p:pic>
      <p:pic>
        <p:nvPicPr>
          <p:cNvPr id="17" name="图片 16" descr="图片包含 游戏机, 文字, 地图&#10;&#10;描述已自动生成">
            <a:extLst>
              <a:ext uri="{FF2B5EF4-FFF2-40B4-BE49-F238E27FC236}">
                <a16:creationId xmlns:a16="http://schemas.microsoft.com/office/drawing/2014/main" id="{77A8B8E5-F2C9-B34E-9010-68AF3FD6C0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082" t="127" r="15515" b="85122"/>
          <a:stretch/>
        </p:blipFill>
        <p:spPr>
          <a:xfrm>
            <a:off x="3649979" y="1440909"/>
            <a:ext cx="4892040" cy="101167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6B80959-109E-2144-A195-321FCA51FC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9452" y="3151704"/>
            <a:ext cx="6973093" cy="5246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D24A5F0-8A10-4D44-843D-81FD341C8D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89906" y="4037221"/>
            <a:ext cx="3751754" cy="52465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B0B625C-3921-4640-9201-9D5765C19C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32313" y="4884290"/>
            <a:ext cx="6727370" cy="71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81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A631EBF7-B8BD-F849-92B0-E687B92847E5}"/>
              </a:ext>
            </a:extLst>
          </p:cNvPr>
          <p:cNvSpPr/>
          <p:nvPr/>
        </p:nvSpPr>
        <p:spPr>
          <a:xfrm>
            <a:off x="-2" y="0"/>
            <a:ext cx="12192002" cy="720000"/>
          </a:xfrm>
          <a:prstGeom prst="rect">
            <a:avLst/>
          </a:prstGeom>
          <a:solidFill>
            <a:srgbClr val="ECECE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endParaRPr lang="zh-CN" altLang="en-US" sz="3600" b="1" dirty="0">
              <a:solidFill>
                <a:prstClr val="black"/>
              </a:solidFill>
              <a:latin typeface="Arial Hebrew Scholar" pitchFamily="2" charset="-79"/>
              <a:ea typeface="Arial Hebrew Scholar" charset="-79"/>
              <a:cs typeface="Arial Hebrew Scholar" pitchFamily="2" charset="-79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924E50C-B434-3A4B-8680-F5C1A44A1AA3}"/>
              </a:ext>
            </a:extLst>
          </p:cNvPr>
          <p:cNvSpPr/>
          <p:nvPr/>
        </p:nvSpPr>
        <p:spPr>
          <a:xfrm>
            <a:off x="0" y="73669"/>
            <a:ext cx="17620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600" b="1" dirty="0">
                <a:solidFill>
                  <a:srgbClr val="C00000"/>
                </a:solidFill>
                <a:latin typeface="Arial Hebrew Scholar" pitchFamily="2" charset="-79"/>
                <a:ea typeface="Arial Hebrew Scholar" charset="-79"/>
                <a:cs typeface="Arial Hebrew Scholar" pitchFamily="2" charset="-79"/>
              </a:rPr>
              <a:t>Outline</a:t>
            </a:r>
            <a:endParaRPr lang="zh-CN" altLang="en-US" b="1" dirty="0">
              <a:solidFill>
                <a:prstClr val="black"/>
              </a:solidFill>
              <a:latin typeface="Arial Hebrew Scholar" pitchFamily="2" charset="-79"/>
              <a:ea typeface="Arial Hebrew Scholar" charset="-79"/>
              <a:cs typeface="Arial Hebrew Scholar" pitchFamily="2" charset="-79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901A56D-2754-F645-B0DF-21706EF05A56}"/>
              </a:ext>
            </a:extLst>
          </p:cNvPr>
          <p:cNvSpPr txBox="1"/>
          <p:nvPr/>
        </p:nvSpPr>
        <p:spPr>
          <a:xfrm>
            <a:off x="4480001" y="1826555"/>
            <a:ext cx="323199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3200" b="1" dirty="0">
                <a:solidFill>
                  <a:srgbClr val="AAAAAA"/>
                </a:solidFill>
                <a:latin typeface="Arial Hebrew Scholar" pitchFamily="2" charset="-79"/>
                <a:cs typeface="Arial Hebrew Scholar" pitchFamily="2" charset="-79"/>
              </a:rPr>
              <a:t>Motivation </a:t>
            </a:r>
          </a:p>
          <a:p>
            <a:pPr marL="457200" indent="-457200">
              <a:lnSpc>
                <a:spcPct val="20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3200" b="1" dirty="0">
                <a:solidFill>
                  <a:srgbClr val="AAAAAA"/>
                </a:solidFill>
                <a:latin typeface="Arial Hebrew Scholar" pitchFamily="2" charset="-79"/>
                <a:cs typeface="Arial Hebrew Scholar" pitchFamily="2" charset="-79"/>
              </a:rPr>
              <a:t>MetaHIN</a:t>
            </a:r>
          </a:p>
          <a:p>
            <a:pPr marL="457200" indent="-457200">
              <a:lnSpc>
                <a:spcPct val="20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3200" b="1" dirty="0">
                <a:latin typeface="Arial Hebrew Scholar" pitchFamily="2" charset="-79"/>
                <a:cs typeface="Arial Hebrew Scholar" pitchFamily="2" charset="-79"/>
              </a:rPr>
              <a:t>Experiments</a:t>
            </a:r>
          </a:p>
          <a:p>
            <a:pPr marL="457200" indent="-457200">
              <a:lnSpc>
                <a:spcPct val="20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3200" b="1" dirty="0">
                <a:solidFill>
                  <a:srgbClr val="AAAAAA"/>
                </a:solidFill>
                <a:latin typeface="Arial Hebrew Scholar" pitchFamily="2" charset="-79"/>
                <a:cs typeface="Arial Hebrew Scholar" pitchFamily="2" charset="-79"/>
              </a:rPr>
              <a:t>Conclusions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660674D-749C-F345-A7FF-1D70B490A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3772" y="6108060"/>
            <a:ext cx="2748228" cy="74994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8D20067-7248-4F4C-974A-BE9A289D3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6953" y="46970"/>
            <a:ext cx="2088629" cy="62605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465A95A-E345-9646-A658-E73C8F2A73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5532" y="93942"/>
            <a:ext cx="1386468" cy="54315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F09C587-5069-1B4A-8805-1A21E8C8B8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2323" y="269219"/>
            <a:ext cx="1386468" cy="18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86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A631EBF7-B8BD-F849-92B0-E687B92847E5}"/>
              </a:ext>
            </a:extLst>
          </p:cNvPr>
          <p:cNvSpPr/>
          <p:nvPr/>
        </p:nvSpPr>
        <p:spPr>
          <a:xfrm>
            <a:off x="-2" y="0"/>
            <a:ext cx="12192002" cy="720000"/>
          </a:xfrm>
          <a:prstGeom prst="rect">
            <a:avLst/>
          </a:prstGeom>
          <a:solidFill>
            <a:srgbClr val="ECECE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endParaRPr lang="zh-CN" altLang="en-US" sz="3600" b="1" dirty="0">
              <a:solidFill>
                <a:prstClr val="black"/>
              </a:solidFill>
              <a:latin typeface="Arial Hebrew Scholar" pitchFamily="2" charset="-79"/>
              <a:ea typeface="Arial Hebrew Scholar" charset="-79"/>
              <a:cs typeface="Arial Hebrew Scholar" pitchFamily="2" charset="-79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924E50C-B434-3A4B-8680-F5C1A44A1AA3}"/>
              </a:ext>
            </a:extLst>
          </p:cNvPr>
          <p:cNvSpPr/>
          <p:nvPr/>
        </p:nvSpPr>
        <p:spPr>
          <a:xfrm>
            <a:off x="0" y="73669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600" b="1" dirty="0">
                <a:solidFill>
                  <a:srgbClr val="C00000"/>
                </a:solidFill>
                <a:latin typeface="Arial Hebrew Scholar" pitchFamily="2" charset="-79"/>
                <a:cs typeface="Arial Hebrew Scholar" pitchFamily="2" charset="-79"/>
              </a:rPr>
              <a:t>Experiments</a:t>
            </a:r>
            <a:endParaRPr kumimoji="1" lang="zh-CN" altLang="en-US" sz="3600" b="1" dirty="0">
              <a:solidFill>
                <a:srgbClr val="C00000"/>
              </a:solidFill>
              <a:latin typeface="Arial Hebrew Scholar" pitchFamily="2" charset="-79"/>
              <a:cs typeface="Arial Hebrew Scholar" pitchFamily="2" charset="-79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37290E4-F65C-DE4F-A514-166EB8368F65}"/>
              </a:ext>
            </a:extLst>
          </p:cNvPr>
          <p:cNvSpPr/>
          <p:nvPr/>
        </p:nvSpPr>
        <p:spPr>
          <a:xfrm>
            <a:off x="171268" y="793669"/>
            <a:ext cx="10001206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3130AB"/>
              </a:buClr>
              <a:buSzPct val="150000"/>
            </a:pPr>
            <a:r>
              <a:rPr kumimoji="1" lang="en-US" altLang="zh-CN" sz="2800" b="1" dirty="0">
                <a:latin typeface="Arial Hebrew Scholar" pitchFamily="2" charset="-79"/>
                <a:cs typeface="Arial Hebrew Scholar" pitchFamily="2" charset="-79"/>
              </a:rPr>
              <a:t>3 datasets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6D89B59-F5F8-204F-8E46-7313931F9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3772" y="6108060"/>
            <a:ext cx="2748228" cy="74994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AD1CF61-CB3B-BE4E-973B-49496DF582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6953" y="46970"/>
            <a:ext cx="2088629" cy="62605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F54EE8-A0F1-CC49-9A90-78755E032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5532" y="93942"/>
            <a:ext cx="1386468" cy="54315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991011C-7814-1842-9837-C7B706E21D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2323" y="269219"/>
            <a:ext cx="1386468" cy="18156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D076CA58-0376-F240-9C35-012EC688E8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0706" y="1305834"/>
            <a:ext cx="6371617" cy="247441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1C49E06-E869-1540-B6D3-0A0EF8F3A50B}"/>
              </a:ext>
            </a:extLst>
          </p:cNvPr>
          <p:cNvSpPr/>
          <p:nvPr/>
        </p:nvSpPr>
        <p:spPr>
          <a:xfrm>
            <a:off x="171268" y="3780249"/>
            <a:ext cx="11686749" cy="2895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Clr>
                <a:srgbClr val="3130AB"/>
              </a:buClr>
              <a:buSzPct val="150000"/>
            </a:pPr>
            <a:r>
              <a:rPr kumimoji="1" lang="en-US" altLang="zh-CN" sz="2800" b="1" dirty="0">
                <a:solidFill>
                  <a:prstClr val="black"/>
                </a:solidFill>
                <a:latin typeface="Arial Hebrew Scholar" pitchFamily="2" charset="-79"/>
                <a:cs typeface="Arial Hebrew Scholar" pitchFamily="2" charset="-79"/>
              </a:rPr>
              <a:t>4 types of baselines</a:t>
            </a:r>
          </a:p>
          <a:p>
            <a:pPr marL="457200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2400" dirty="0">
                <a:solidFill>
                  <a:srgbClr val="AB4642"/>
                </a:solidFill>
                <a:latin typeface="Arial Hebrew Scholar" pitchFamily="2" charset="-79"/>
                <a:cs typeface="Arial Hebrew Scholar" pitchFamily="2" charset="-79"/>
              </a:rPr>
              <a:t>feature/structure-based </a:t>
            </a:r>
            <a:r>
              <a:rPr kumimoji="1" lang="en-US" altLang="zh-CN" sz="2400" dirty="0">
                <a:solidFill>
                  <a:prstClr val="black"/>
                </a:solidFill>
                <a:latin typeface="Arial Hebrew Scholar" pitchFamily="2" charset="-79"/>
                <a:cs typeface="Arial Hebrew Scholar" pitchFamily="2" charset="-79"/>
              </a:rPr>
              <a:t>methods (MLP, </a:t>
            </a:r>
            <a:r>
              <a:rPr kumimoji="1" lang="en-US" altLang="zh-CN" sz="2400" dirty="0" err="1">
                <a:solidFill>
                  <a:prstClr val="black"/>
                </a:solidFill>
                <a:latin typeface="Arial Hebrew Scholar" pitchFamily="2" charset="-79"/>
                <a:cs typeface="Arial Hebrew Scholar" pitchFamily="2" charset="-79"/>
              </a:rPr>
              <a:t>DeepWalk</a:t>
            </a:r>
            <a:r>
              <a:rPr kumimoji="1" lang="en-US" altLang="zh-CN" sz="2400" dirty="0">
                <a:solidFill>
                  <a:prstClr val="black"/>
                </a:solidFill>
                <a:latin typeface="Arial Hebrew Scholar" pitchFamily="2" charset="-79"/>
                <a:cs typeface="Arial Hebrew Scholar" pitchFamily="2" charset="-79"/>
              </a:rPr>
              <a:t>, node2vec and metapath2vec)</a:t>
            </a:r>
          </a:p>
          <a:p>
            <a:pPr marL="457200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2400" dirty="0">
                <a:solidFill>
                  <a:srgbClr val="AB4642"/>
                </a:solidFill>
                <a:latin typeface="Arial Hebrew Scholar" pitchFamily="2" charset="-79"/>
                <a:cs typeface="Arial Hebrew Scholar" pitchFamily="2" charset="-79"/>
              </a:rPr>
              <a:t>fusion of feature/structure  </a:t>
            </a:r>
            <a:r>
              <a:rPr kumimoji="1" lang="en-US" altLang="zh-CN" sz="2400" dirty="0">
                <a:solidFill>
                  <a:prstClr val="black"/>
                </a:solidFill>
                <a:latin typeface="Arial Hebrew Scholar" pitchFamily="2" charset="-79"/>
                <a:cs typeface="Arial Hebrew Scholar" pitchFamily="2" charset="-79"/>
              </a:rPr>
              <a:t>({</a:t>
            </a:r>
            <a:r>
              <a:rPr kumimoji="1" lang="en-US" altLang="zh-CN" sz="2400" dirty="0" err="1">
                <a:solidFill>
                  <a:prstClr val="black"/>
                </a:solidFill>
                <a:latin typeface="Arial Hebrew Scholar" pitchFamily="2" charset="-79"/>
                <a:cs typeface="Arial Hebrew Scholar" pitchFamily="2" charset="-79"/>
              </a:rPr>
              <a:t>DeepWalk</a:t>
            </a:r>
            <a:r>
              <a:rPr kumimoji="1" lang="en-US" altLang="zh-CN" sz="2400" dirty="0">
                <a:solidFill>
                  <a:prstClr val="black"/>
                </a:solidFill>
                <a:latin typeface="Arial Hebrew Scholar" pitchFamily="2" charset="-79"/>
                <a:cs typeface="Arial Hebrew Scholar" pitchFamily="2" charset="-79"/>
              </a:rPr>
              <a:t>, node2vec, metapath2vec}+fea)</a:t>
            </a:r>
          </a:p>
          <a:p>
            <a:pPr marL="457200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2400" dirty="0">
                <a:solidFill>
                  <a:srgbClr val="AB4642"/>
                </a:solidFill>
                <a:latin typeface="Arial Hebrew Scholar" pitchFamily="2" charset="-79"/>
                <a:cs typeface="Arial Hebrew Scholar" pitchFamily="2" charset="-79"/>
              </a:rPr>
              <a:t>graph neural network </a:t>
            </a:r>
            <a:r>
              <a:rPr kumimoji="1" lang="en-US" altLang="zh-CN" sz="2400" dirty="0">
                <a:solidFill>
                  <a:prstClr val="black"/>
                </a:solidFill>
                <a:latin typeface="Arial Hebrew Scholar" pitchFamily="2" charset="-79"/>
                <a:cs typeface="Arial Hebrew Scholar" pitchFamily="2" charset="-79"/>
              </a:rPr>
              <a:t>methods (GCN, GAT and HAN) </a:t>
            </a:r>
          </a:p>
          <a:p>
            <a:pPr marL="457200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2400" dirty="0">
                <a:solidFill>
                  <a:srgbClr val="AB4642"/>
                </a:solidFill>
                <a:latin typeface="Arial Hebrew Scholar" pitchFamily="2" charset="-79"/>
                <a:cs typeface="Arial Hebrew Scholar" pitchFamily="2" charset="-79"/>
              </a:rPr>
              <a:t>social recommendation </a:t>
            </a:r>
            <a:r>
              <a:rPr kumimoji="1" lang="en-US" altLang="zh-CN" sz="2400" dirty="0">
                <a:solidFill>
                  <a:prstClr val="black"/>
                </a:solidFill>
                <a:latin typeface="Arial Hebrew Scholar" pitchFamily="2" charset="-79"/>
                <a:cs typeface="Arial Hebrew Scholar" pitchFamily="2" charset="-79"/>
              </a:rPr>
              <a:t>methods (</a:t>
            </a:r>
            <a:r>
              <a:rPr kumimoji="1" lang="en-US" altLang="zh-CN" sz="2400" dirty="0" err="1">
                <a:solidFill>
                  <a:prstClr val="black"/>
                </a:solidFill>
                <a:latin typeface="Arial Hebrew Scholar" pitchFamily="2" charset="-79"/>
                <a:cs typeface="Arial Hebrew Scholar" pitchFamily="2" charset="-79"/>
              </a:rPr>
              <a:t>TrustMF</a:t>
            </a:r>
            <a:r>
              <a:rPr kumimoji="1" lang="en-US" altLang="zh-CN" sz="2400" dirty="0">
                <a:solidFill>
                  <a:prstClr val="black"/>
                </a:solidFill>
                <a:latin typeface="Arial Hebrew Scholar" pitchFamily="2" charset="-79"/>
                <a:cs typeface="Arial Hebrew Scholar" pitchFamily="2" charset="-79"/>
              </a:rPr>
              <a:t> and </a:t>
            </a:r>
            <a:r>
              <a:rPr kumimoji="1" lang="en-US" altLang="zh-CN" sz="2400" dirty="0" err="1">
                <a:solidFill>
                  <a:prstClr val="black"/>
                </a:solidFill>
                <a:latin typeface="Arial Hebrew Scholar" pitchFamily="2" charset="-79"/>
                <a:cs typeface="Arial Hebrew Scholar" pitchFamily="2" charset="-79"/>
              </a:rPr>
              <a:t>DiﬀNet</a:t>
            </a:r>
            <a:r>
              <a:rPr kumimoji="1" lang="en-US" altLang="zh-CN" sz="2400" dirty="0">
                <a:solidFill>
                  <a:prstClr val="black"/>
                </a:solidFill>
                <a:latin typeface="Arial Hebrew Scholar" pitchFamily="2" charset="-79"/>
                <a:cs typeface="Arial Hebrew Scholar" pitchFamily="2" charset="-79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365713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A631EBF7-B8BD-F849-92B0-E687B92847E5}"/>
              </a:ext>
            </a:extLst>
          </p:cNvPr>
          <p:cNvSpPr/>
          <p:nvPr/>
        </p:nvSpPr>
        <p:spPr>
          <a:xfrm>
            <a:off x="-2" y="0"/>
            <a:ext cx="12192002" cy="720000"/>
          </a:xfrm>
          <a:prstGeom prst="rect">
            <a:avLst/>
          </a:prstGeom>
          <a:solidFill>
            <a:srgbClr val="ECECE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endParaRPr lang="zh-CN" altLang="en-US" sz="3600" b="1" dirty="0">
              <a:solidFill>
                <a:prstClr val="black"/>
              </a:solidFill>
              <a:latin typeface="Arial Hebrew Scholar" pitchFamily="2" charset="-79"/>
              <a:ea typeface="Arial Hebrew Scholar" charset="-79"/>
              <a:cs typeface="Arial Hebrew Scholar" pitchFamily="2" charset="-79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924E50C-B434-3A4B-8680-F5C1A44A1AA3}"/>
              </a:ext>
            </a:extLst>
          </p:cNvPr>
          <p:cNvSpPr/>
          <p:nvPr/>
        </p:nvSpPr>
        <p:spPr>
          <a:xfrm>
            <a:off x="0" y="73669"/>
            <a:ext cx="48782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600" b="1" dirty="0">
                <a:solidFill>
                  <a:srgbClr val="C00000"/>
                </a:solidFill>
                <a:latin typeface="Arial Hebrew Scholar" pitchFamily="2" charset="-79"/>
                <a:cs typeface="Arial Hebrew Scholar" pitchFamily="2" charset="-79"/>
              </a:rPr>
              <a:t>Experimental Results</a:t>
            </a:r>
            <a:endParaRPr kumimoji="1" lang="zh-CN" altLang="en-US" sz="3600" b="1" dirty="0">
              <a:solidFill>
                <a:srgbClr val="C00000"/>
              </a:solidFill>
              <a:latin typeface="Arial Hebrew Scholar" pitchFamily="2" charset="-79"/>
              <a:cs typeface="Arial Hebrew Scholar" pitchFamily="2" charset="-79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5F8B15E-7F12-6146-9C73-4A9CB5282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3772" y="6108060"/>
            <a:ext cx="2748228" cy="74994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B09D1F-B886-3742-9E00-CC629EACC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6953" y="46970"/>
            <a:ext cx="2088629" cy="62605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02E8AB8-B894-F44A-9C00-9C9B58DDD2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5532" y="93942"/>
            <a:ext cx="1386468" cy="54315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5206C3-3A89-FC49-AC6E-E84D3A01C8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2323" y="269219"/>
            <a:ext cx="1386468" cy="181561"/>
          </a:xfrm>
          <a:prstGeom prst="rect">
            <a:avLst/>
          </a:prstGeom>
        </p:spPr>
      </p:pic>
      <p:pic>
        <p:nvPicPr>
          <p:cNvPr id="3" name="图片 2" descr="图片包含 游戏机, 文字, 报纸&#10;&#10;描述已自动生成">
            <a:extLst>
              <a:ext uri="{FF2B5EF4-FFF2-40B4-BE49-F238E27FC236}">
                <a16:creationId xmlns:a16="http://schemas.microsoft.com/office/drawing/2014/main" id="{EF5D38FA-3980-3A45-86FC-0B8ED3898C7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9149"/>
          <a:stretch/>
        </p:blipFill>
        <p:spPr>
          <a:xfrm>
            <a:off x="375507" y="865906"/>
            <a:ext cx="4878259" cy="3262600"/>
          </a:xfrm>
          <a:prstGeom prst="rect">
            <a:avLst/>
          </a:prstGeom>
        </p:spPr>
      </p:pic>
      <p:pic>
        <p:nvPicPr>
          <p:cNvPr id="15" name="图片 14" descr="图片包含 游戏机, 文字, 报纸&#10;&#10;描述已自动生成">
            <a:extLst>
              <a:ext uri="{FF2B5EF4-FFF2-40B4-BE49-F238E27FC236}">
                <a16:creationId xmlns:a16="http://schemas.microsoft.com/office/drawing/2014/main" id="{4CA13950-643C-1141-915E-72A57F6176A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9973" b="29814"/>
          <a:stretch/>
        </p:blipFill>
        <p:spPr>
          <a:xfrm>
            <a:off x="5541664" y="912399"/>
            <a:ext cx="5399204" cy="2670673"/>
          </a:xfrm>
          <a:prstGeom prst="rect">
            <a:avLst/>
          </a:prstGeom>
        </p:spPr>
      </p:pic>
      <p:pic>
        <p:nvPicPr>
          <p:cNvPr id="17" name="图片 16" descr="图片包含 游戏机, 文字, 报纸&#10;&#10;描述已自动生成">
            <a:extLst>
              <a:ext uri="{FF2B5EF4-FFF2-40B4-BE49-F238E27FC236}">
                <a16:creationId xmlns:a16="http://schemas.microsoft.com/office/drawing/2014/main" id="{87B02CDE-3A96-9C40-AC61-ACD7EE252F5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9787"/>
          <a:stretch/>
        </p:blipFill>
        <p:spPr>
          <a:xfrm>
            <a:off x="5541664" y="3547431"/>
            <a:ext cx="5399205" cy="2670675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B358271A-A2DD-D64B-B76E-F3618AC2CE52}"/>
              </a:ext>
            </a:extLst>
          </p:cNvPr>
          <p:cNvSpPr txBox="1"/>
          <p:nvPr/>
        </p:nvSpPr>
        <p:spPr>
          <a:xfrm>
            <a:off x="231127" y="4274412"/>
            <a:ext cx="5399204" cy="2482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5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" altLang="zh-CN" dirty="0">
                <a:latin typeface="Arial Hebrew Scholar" pitchFamily="2" charset="-79"/>
                <a:cs typeface="Arial Hebrew Scholar" pitchFamily="2" charset="-79"/>
              </a:rPr>
              <a:t>SIAN </a:t>
            </a:r>
            <a:r>
              <a:rPr kumimoji="1" lang="en" altLang="zh-CN" dirty="0">
                <a:solidFill>
                  <a:srgbClr val="AB4642"/>
                </a:solidFill>
                <a:latin typeface="Arial Hebrew Scholar" pitchFamily="2" charset="-79"/>
                <a:cs typeface="Arial Hebrew Scholar" pitchFamily="2" charset="-79"/>
              </a:rPr>
              <a:t>outperforms all baselines </a:t>
            </a:r>
            <a:r>
              <a:rPr kumimoji="1" lang="en" altLang="zh-CN" dirty="0">
                <a:latin typeface="Arial Hebrew Scholar" pitchFamily="2" charset="-79"/>
                <a:cs typeface="Arial Hebrew Scholar" pitchFamily="2" charset="-79"/>
              </a:rPr>
              <a:t>in all metrics on three datasets</a:t>
            </a:r>
          </a:p>
          <a:p>
            <a:pPr marL="457200" indent="-457200">
              <a:lnSpc>
                <a:spcPct val="125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" altLang="zh-CN" dirty="0">
                <a:solidFill>
                  <a:srgbClr val="AB4642"/>
                </a:solidFill>
                <a:latin typeface="Arial Hebrew Scholar" pitchFamily="2" charset="-79"/>
                <a:cs typeface="Arial Hebrew Scholar" pitchFamily="2" charset="-79"/>
              </a:rPr>
              <a:t>Type-level attentive aggregation </a:t>
            </a:r>
            <a:r>
              <a:rPr kumimoji="1" lang="en" altLang="zh-CN" dirty="0">
                <a:latin typeface="Arial Hebrew Scholar" pitchFamily="2" charset="-79"/>
                <a:cs typeface="Arial Hebrew Scholar" pitchFamily="2" charset="-79"/>
              </a:rPr>
              <a:t>is not limited by the predeﬁned meta-paths used in previous methods</a:t>
            </a:r>
          </a:p>
          <a:p>
            <a:pPr marL="457200" indent="-457200">
              <a:lnSpc>
                <a:spcPct val="125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" altLang="zh-CN" dirty="0">
                <a:solidFill>
                  <a:srgbClr val="AB4642"/>
                </a:solidFill>
                <a:latin typeface="Arial Hebrew Scholar" pitchFamily="2" charset="-79"/>
                <a:cs typeface="Arial Hebrew Scholar" pitchFamily="2" charset="-79"/>
              </a:rPr>
              <a:t>Friend referral factor </a:t>
            </a:r>
            <a:r>
              <a:rPr kumimoji="1" lang="en" altLang="zh-CN" dirty="0">
                <a:latin typeface="Arial Hebrew Scholar" pitchFamily="2" charset="-79"/>
                <a:cs typeface="Arial Hebrew Scholar" pitchFamily="2" charset="-79"/>
              </a:rPr>
              <a:t>may take the dominating position in FER</a:t>
            </a:r>
          </a:p>
        </p:txBody>
      </p:sp>
    </p:spTree>
    <p:extLst>
      <p:ext uri="{BB962C8B-B14F-4D97-AF65-F5344CB8AC3E}">
        <p14:creationId xmlns:p14="http://schemas.microsoft.com/office/powerpoint/2010/main" val="37873246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A631EBF7-B8BD-F849-92B0-E687B92847E5}"/>
              </a:ext>
            </a:extLst>
          </p:cNvPr>
          <p:cNvSpPr/>
          <p:nvPr/>
        </p:nvSpPr>
        <p:spPr>
          <a:xfrm>
            <a:off x="-2" y="0"/>
            <a:ext cx="12192002" cy="720000"/>
          </a:xfrm>
          <a:prstGeom prst="rect">
            <a:avLst/>
          </a:prstGeom>
          <a:solidFill>
            <a:srgbClr val="ECECE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endParaRPr lang="zh-CN" altLang="en-US" sz="3600" b="1" dirty="0">
              <a:solidFill>
                <a:prstClr val="black"/>
              </a:solidFill>
              <a:latin typeface="Arial Hebrew Scholar" pitchFamily="2" charset="-79"/>
              <a:ea typeface="Arial Hebrew Scholar" charset="-79"/>
              <a:cs typeface="Arial Hebrew Scholar" pitchFamily="2" charset="-79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924E50C-B434-3A4B-8680-F5C1A44A1AA3}"/>
              </a:ext>
            </a:extLst>
          </p:cNvPr>
          <p:cNvSpPr/>
          <p:nvPr/>
        </p:nvSpPr>
        <p:spPr>
          <a:xfrm>
            <a:off x="0" y="73669"/>
            <a:ext cx="64171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600" b="1" dirty="0">
                <a:solidFill>
                  <a:srgbClr val="C00000"/>
                </a:solidFill>
                <a:latin typeface="Arial Hebrew Scholar" pitchFamily="2" charset="-79"/>
                <a:cs typeface="Arial Hebrew Scholar" pitchFamily="2" charset="-79"/>
              </a:rPr>
              <a:t>Impacts of Multifaceted Info.</a:t>
            </a:r>
            <a:endParaRPr kumimoji="1" lang="zh-CN" altLang="en-US" sz="3600" b="1" dirty="0">
              <a:solidFill>
                <a:srgbClr val="C00000"/>
              </a:solidFill>
              <a:latin typeface="Arial Hebrew Scholar" pitchFamily="2" charset="-79"/>
              <a:cs typeface="Arial Hebrew Scholar" pitchFamily="2" charset="-79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B08AA6D-359D-EA48-8F63-34F8A47D22DF}"/>
              </a:ext>
            </a:extLst>
          </p:cNvPr>
          <p:cNvSpPr/>
          <p:nvPr/>
        </p:nvSpPr>
        <p:spPr>
          <a:xfrm>
            <a:off x="653089" y="4160568"/>
            <a:ext cx="10885817" cy="1900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lang="en" altLang="zh-CN" sz="2000" dirty="0">
                <a:latin typeface="Arial Hebrew Scholar" pitchFamily="2" charset="-79"/>
                <a:cs typeface="Arial Hebrew Scholar" pitchFamily="2" charset="-79"/>
              </a:rPr>
              <a:t>The average attention value of the </a:t>
            </a:r>
            <a:r>
              <a:rPr lang="en" altLang="zh-CN" sz="2000" dirty="0">
                <a:solidFill>
                  <a:srgbClr val="C00000"/>
                </a:solidFill>
                <a:latin typeface="Arial Hebrew Scholar" pitchFamily="2" charset="-79"/>
                <a:cs typeface="Arial Hebrew Scholar" pitchFamily="2" charset="-79"/>
              </a:rPr>
              <a:t>Friend type </a:t>
            </a:r>
            <a:r>
              <a:rPr lang="en" altLang="zh-CN" sz="2000" dirty="0">
                <a:latin typeface="Arial Hebrew Scholar" pitchFamily="2" charset="-79"/>
                <a:cs typeface="Arial Hebrew Scholar" pitchFamily="2" charset="-79"/>
              </a:rPr>
              <a:t>is significantly larger than 0 that other types. </a:t>
            </a:r>
          </a:p>
          <a:p>
            <a:pPr marL="457200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lang="en" altLang="zh-CN" sz="2000" dirty="0">
                <a:latin typeface="Arial Hebrew Scholar" pitchFamily="2" charset="-79"/>
                <a:cs typeface="Arial Hebrew Scholar" pitchFamily="2" charset="-79"/>
              </a:rPr>
              <a:t>It is perhaps astonishing that the model pays more attention to </a:t>
            </a:r>
            <a:r>
              <a:rPr lang="en" altLang="zh-CN" sz="2000" dirty="0">
                <a:solidFill>
                  <a:srgbClr val="C00000"/>
                </a:solidFill>
                <a:latin typeface="Arial Hebrew Scholar" pitchFamily="2" charset="-79"/>
                <a:cs typeface="Arial Hebrew Scholar" pitchFamily="2" charset="-79"/>
              </a:rPr>
              <a:t>users’ social relationships</a:t>
            </a:r>
            <a:r>
              <a:rPr lang="en" altLang="zh-CN" sz="2000" dirty="0">
                <a:latin typeface="Arial Hebrew Scholar" pitchFamily="2" charset="-79"/>
                <a:cs typeface="Arial Hebrew Scholar" pitchFamily="2" charset="-79"/>
              </a:rPr>
              <a:t>.</a:t>
            </a:r>
          </a:p>
          <a:p>
            <a:pPr marL="457200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lang="en" altLang="zh-CN" sz="2000" dirty="0">
                <a:latin typeface="Arial Hebrew Scholar" pitchFamily="2" charset="-79"/>
                <a:cs typeface="Arial Hebrew Scholar" pitchFamily="2" charset="-79"/>
              </a:rPr>
              <a:t>This also justiﬁes the proposed </a:t>
            </a:r>
            <a:r>
              <a:rPr lang="en" altLang="zh-CN" sz="2000" dirty="0">
                <a:solidFill>
                  <a:srgbClr val="C00000"/>
                </a:solidFill>
                <a:latin typeface="Arial Hebrew Scholar" pitchFamily="2" charset="-79"/>
                <a:cs typeface="Arial Hebrew Scholar" pitchFamily="2" charset="-79"/>
              </a:rPr>
              <a:t>social inﬂuence coupler </a:t>
            </a:r>
            <a:r>
              <a:rPr lang="en" altLang="zh-CN" sz="2000" dirty="0">
                <a:latin typeface="Arial Hebrew Scholar" pitchFamily="2" charset="-79"/>
                <a:cs typeface="Arial Hebrew Scholar" pitchFamily="2" charset="-79"/>
              </a:rPr>
              <a:t>in SIAN, which plays an important role in extracting preferences from FRCs.</a:t>
            </a:r>
            <a:endParaRPr lang="zh-CN" altLang="en-US" sz="2000" dirty="0">
              <a:latin typeface="Arial Hebrew Scholar" pitchFamily="2" charset="-79"/>
              <a:cs typeface="Arial Hebrew Scholar" pitchFamily="2" charset="-79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3EF2AA5-D5F2-D24A-BEC2-7B856F08E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3772" y="6108060"/>
            <a:ext cx="2748228" cy="74994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AA7632B-7FE2-834C-8179-9F1B0A949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6953" y="46970"/>
            <a:ext cx="2088629" cy="62605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22B8A3-43A8-3444-AC3F-4A3E3DDB85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5532" y="93942"/>
            <a:ext cx="1386468" cy="54315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7816C9A-6F36-024D-BA46-05959D1D4F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2323" y="269219"/>
            <a:ext cx="1386468" cy="18156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9EE729F-2A61-5546-B4CD-F4B6744AE6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0683" y="1649792"/>
            <a:ext cx="7950631" cy="215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938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A631EBF7-B8BD-F849-92B0-E687B92847E5}"/>
              </a:ext>
            </a:extLst>
          </p:cNvPr>
          <p:cNvSpPr/>
          <p:nvPr/>
        </p:nvSpPr>
        <p:spPr>
          <a:xfrm>
            <a:off x="-2" y="0"/>
            <a:ext cx="12192002" cy="720000"/>
          </a:xfrm>
          <a:prstGeom prst="rect">
            <a:avLst/>
          </a:prstGeom>
          <a:solidFill>
            <a:srgbClr val="ECECE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endParaRPr lang="zh-CN" altLang="en-US" sz="3600" b="1" dirty="0">
              <a:solidFill>
                <a:prstClr val="black"/>
              </a:solidFill>
              <a:latin typeface="Arial Hebrew Scholar" pitchFamily="2" charset="-79"/>
              <a:ea typeface="Arial Hebrew Scholar" charset="-79"/>
              <a:cs typeface="Arial Hebrew Scholar" pitchFamily="2" charset="-79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924E50C-B434-3A4B-8680-F5C1A44A1AA3}"/>
              </a:ext>
            </a:extLst>
          </p:cNvPr>
          <p:cNvSpPr/>
          <p:nvPr/>
        </p:nvSpPr>
        <p:spPr>
          <a:xfrm>
            <a:off x="0" y="73669"/>
            <a:ext cx="60871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600" b="1" dirty="0">
                <a:solidFill>
                  <a:srgbClr val="C00000"/>
                </a:solidFill>
                <a:latin typeface="Arial Hebrew Scholar" pitchFamily="2" charset="-79"/>
                <a:cs typeface="Arial Hebrew Scholar" pitchFamily="2" charset="-79"/>
              </a:rPr>
              <a:t>Analysis on Social Inﬂuence</a:t>
            </a:r>
            <a:endParaRPr kumimoji="1" lang="zh-CN" altLang="en-US" sz="3600" b="1" dirty="0">
              <a:solidFill>
                <a:srgbClr val="C00000"/>
              </a:solidFill>
              <a:latin typeface="Arial Hebrew Scholar" pitchFamily="2" charset="-79"/>
              <a:cs typeface="Arial Hebrew Scholar" pitchFamily="2" charset="-79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FF94C6-8ADE-47CB-A405-30255B7A5FE8}"/>
              </a:ext>
            </a:extLst>
          </p:cNvPr>
          <p:cNvSpPr/>
          <p:nvPr/>
        </p:nvSpPr>
        <p:spPr>
          <a:xfrm>
            <a:off x="5958620" y="1201082"/>
            <a:ext cx="6233380" cy="4455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lang="en" altLang="zh-CN" sz="2400" dirty="0">
                <a:latin typeface="Arial Hebrew Scholar" pitchFamily="2" charset="-79"/>
                <a:cs typeface="Arial Hebrew Scholar" pitchFamily="2" charset="-79"/>
              </a:rPr>
              <a:t>User behaviors are more inﬂuenced by their friends who are </a:t>
            </a:r>
            <a:r>
              <a:rPr lang="en" altLang="zh-CN" sz="2400" dirty="0">
                <a:solidFill>
                  <a:srgbClr val="C00000"/>
                </a:solidFill>
                <a:latin typeface="Arial Hebrew Scholar" pitchFamily="2" charset="-79"/>
                <a:cs typeface="Arial Hebrew Scholar" pitchFamily="2" charset="-79"/>
              </a:rPr>
              <a:t>more authoritative</a:t>
            </a:r>
            <a:r>
              <a:rPr lang="en" altLang="zh-CN" sz="2400" dirty="0">
                <a:latin typeface="Arial Hebrew Scholar" pitchFamily="2" charset="-79"/>
                <a:cs typeface="Arial Hebrew Scholar" pitchFamily="2" charset="-79"/>
              </a:rPr>
              <a:t>, regardless of what authority the user him/herself has</a:t>
            </a:r>
          </a:p>
          <a:p>
            <a:pPr marL="457200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endParaRPr lang="en" altLang="zh-CN" sz="2400" dirty="0">
              <a:latin typeface="Arial Hebrew Scholar" pitchFamily="2" charset="-79"/>
              <a:cs typeface="Arial Hebrew Scholar" pitchFamily="2" charset="-79"/>
            </a:endParaRPr>
          </a:p>
          <a:p>
            <a:pPr marL="457200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lang="en" altLang="zh-CN" sz="2400" dirty="0">
                <a:latin typeface="Arial Hebrew Scholar" pitchFamily="2" charset="-79"/>
                <a:cs typeface="Arial Hebrew Scholar" pitchFamily="2" charset="-79"/>
              </a:rPr>
              <a:t>Users are easy to be inﬂuenced by their </a:t>
            </a:r>
            <a:r>
              <a:rPr lang="en" altLang="zh-CN" sz="2400" dirty="0">
                <a:solidFill>
                  <a:srgbClr val="C00000"/>
                </a:solidFill>
                <a:latin typeface="Arial Hebrew Scholar" pitchFamily="2" charset="-79"/>
                <a:cs typeface="Arial Hebrew Scholar" pitchFamily="2" charset="-79"/>
              </a:rPr>
              <a:t>friends which are similar to themselves </a:t>
            </a:r>
            <a:r>
              <a:rPr lang="en" altLang="zh-CN" sz="2400" dirty="0">
                <a:latin typeface="Arial Hebrew Scholar" pitchFamily="2" charset="-79"/>
                <a:cs typeface="Arial Hebrew Scholar" pitchFamily="2" charset="-79"/>
              </a:rPr>
              <a:t>(similar age/location/gender).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E17CFB1-0B57-2248-9E5E-523AAC4CF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3772" y="6108060"/>
            <a:ext cx="2748228" cy="74994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9B686D7-83D5-0A47-BDE1-3C6FA1C7D4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6953" y="46970"/>
            <a:ext cx="2088629" cy="62605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16C5DF7-F977-A94E-96E5-A3625BE26D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5532" y="93942"/>
            <a:ext cx="1386468" cy="54315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009A7B9-720D-2A43-A6FA-62EAD01952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2323" y="269219"/>
            <a:ext cx="1386468" cy="181561"/>
          </a:xfrm>
          <a:prstGeom prst="rect">
            <a:avLst/>
          </a:prstGeom>
        </p:spPr>
      </p:pic>
      <p:pic>
        <p:nvPicPr>
          <p:cNvPr id="5" name="图片 4" descr="图片包含 游戏机&#10;&#10;描述已自动生成">
            <a:extLst>
              <a:ext uri="{FF2B5EF4-FFF2-40B4-BE49-F238E27FC236}">
                <a16:creationId xmlns:a16="http://schemas.microsoft.com/office/drawing/2014/main" id="{B69A51B7-CD71-2346-9594-69C0BD463E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940" y="878640"/>
            <a:ext cx="5815060" cy="57975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7256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A631EBF7-B8BD-F849-92B0-E687B92847E5}"/>
              </a:ext>
            </a:extLst>
          </p:cNvPr>
          <p:cNvSpPr/>
          <p:nvPr/>
        </p:nvSpPr>
        <p:spPr>
          <a:xfrm>
            <a:off x="-2" y="0"/>
            <a:ext cx="12192002" cy="720000"/>
          </a:xfrm>
          <a:prstGeom prst="rect">
            <a:avLst/>
          </a:prstGeom>
          <a:solidFill>
            <a:srgbClr val="ECECE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endParaRPr lang="zh-CN" altLang="en-US" sz="3600" b="1" dirty="0">
              <a:solidFill>
                <a:prstClr val="black"/>
              </a:solidFill>
              <a:latin typeface="Arial Hebrew Scholar" pitchFamily="2" charset="-79"/>
              <a:ea typeface="Arial Hebrew Scholar" charset="-79"/>
              <a:cs typeface="Arial Hebrew Scholar" pitchFamily="2" charset="-79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924E50C-B434-3A4B-8680-F5C1A44A1AA3}"/>
              </a:ext>
            </a:extLst>
          </p:cNvPr>
          <p:cNvSpPr/>
          <p:nvPr/>
        </p:nvSpPr>
        <p:spPr>
          <a:xfrm>
            <a:off x="0" y="73669"/>
            <a:ext cx="47072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600" b="1" dirty="0">
                <a:solidFill>
                  <a:srgbClr val="C00000"/>
                </a:solidFill>
                <a:latin typeface="Arial Hebrew Scholar" pitchFamily="2" charset="-79"/>
                <a:cs typeface="Arial Hebrew Scholar" pitchFamily="2" charset="-79"/>
              </a:rPr>
              <a:t>Parameters Analysis</a:t>
            </a:r>
            <a:endParaRPr kumimoji="1" lang="zh-CN" altLang="en-US" sz="3600" b="1" dirty="0">
              <a:solidFill>
                <a:srgbClr val="C00000"/>
              </a:solidFill>
              <a:latin typeface="Arial Hebrew Scholar" pitchFamily="2" charset="-79"/>
              <a:cs typeface="Arial Hebrew Scholar" pitchFamily="2" charset="-79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655225D-AE3B-594C-8240-5C7FDE69FD08}"/>
              </a:ext>
            </a:extLst>
          </p:cNvPr>
          <p:cNvSpPr/>
          <p:nvPr/>
        </p:nvSpPr>
        <p:spPr>
          <a:xfrm>
            <a:off x="597975" y="4316255"/>
            <a:ext cx="10996048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lang="en" altLang="zh-CN" sz="2400" dirty="0">
                <a:latin typeface="Arial Hebrew Scholar" pitchFamily="2" charset="-79"/>
                <a:cs typeface="Arial Hebrew Scholar" pitchFamily="2" charset="-79"/>
              </a:rPr>
              <a:t>the optimal performance is obtained </a:t>
            </a:r>
            <a:r>
              <a:rPr lang="en" altLang="zh-CN" sz="2400" dirty="0">
                <a:solidFill>
                  <a:srgbClr val="C00000"/>
                </a:solidFill>
                <a:latin typeface="Arial Hebrew Scholar" pitchFamily="2" charset="-79"/>
                <a:cs typeface="Arial Hebrew Scholar" pitchFamily="2" charset="-79"/>
              </a:rPr>
              <a:t>near </a:t>
            </a:r>
            <a:r>
              <a:rPr lang="el-GR" altLang="zh-CN" sz="2400" dirty="0">
                <a:solidFill>
                  <a:srgbClr val="C00000"/>
                </a:solidFill>
                <a:latin typeface="Arial" panose="020B0604020202020204" pitchFamily="34" charset="0"/>
                <a:cs typeface="Arial Hebrew Scholar" pitchFamily="2" charset="-79"/>
              </a:rPr>
              <a:t>λ = 0.0005</a:t>
            </a:r>
            <a:r>
              <a:rPr lang="el-GR" altLang="zh-CN" sz="2400" dirty="0">
                <a:latin typeface="Arial" panose="020B0604020202020204" pitchFamily="34" charset="0"/>
                <a:cs typeface="Arial Hebrew Scholar" pitchFamily="2" charset="-79"/>
              </a:rPr>
              <a:t>, </a:t>
            </a:r>
            <a:endParaRPr lang="en" altLang="zh-CN" sz="2400" dirty="0">
              <a:latin typeface="Arial Hebrew Scholar" pitchFamily="2" charset="-79"/>
              <a:cs typeface="Arial Hebrew Scholar" pitchFamily="2" charset="-79"/>
            </a:endParaRPr>
          </a:p>
          <a:p>
            <a:pPr marL="457200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lang="el-GR" altLang="zh-CN" sz="2400" dirty="0">
                <a:latin typeface="Arial" panose="020B0604020202020204" pitchFamily="34" charset="0"/>
                <a:cs typeface="Arial Hebrew Scholar" pitchFamily="2" charset="-79"/>
              </a:rPr>
              <a:t>λ </a:t>
            </a:r>
            <a:r>
              <a:rPr lang="en" altLang="zh-CN" sz="2400" dirty="0">
                <a:latin typeface="Arial Hebrew Scholar" pitchFamily="2" charset="-79"/>
                <a:cs typeface="Arial Hebrew Scholar" pitchFamily="2" charset="-79"/>
              </a:rPr>
              <a:t>cannot be set too small or too large to </a:t>
            </a:r>
            <a:r>
              <a:rPr lang="en" altLang="zh-CN" sz="2400" dirty="0">
                <a:solidFill>
                  <a:srgbClr val="C00000"/>
                </a:solidFill>
                <a:latin typeface="Arial Hebrew Scholar" pitchFamily="2" charset="-79"/>
                <a:cs typeface="Arial Hebrew Scholar" pitchFamily="2" charset="-79"/>
              </a:rPr>
              <a:t>prevent overfitting and underfitting</a:t>
            </a:r>
            <a:r>
              <a:rPr lang="en" altLang="zh-CN" sz="2400" dirty="0">
                <a:latin typeface="Arial Hebrew Scholar" pitchFamily="2" charset="-79"/>
                <a:cs typeface="Arial Hebrew Scholar" pitchFamily="2" charset="-79"/>
              </a:rPr>
              <a:t>.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D045D53-0FAB-7045-BFB1-28B6603B52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3772" y="6108060"/>
            <a:ext cx="2748228" cy="74994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5144B33-5056-BE4B-9335-5A637279A6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6953" y="46970"/>
            <a:ext cx="2088629" cy="62605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6B476E5-133E-9842-A853-FE76116679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5532" y="93942"/>
            <a:ext cx="1386468" cy="54315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B9BAB3F-2139-E94E-9DCD-72DBBFBF76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2323" y="269219"/>
            <a:ext cx="1386468" cy="18156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8D383B4-59B6-2A4E-8F29-A3F493A999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6615" y="1828800"/>
            <a:ext cx="8498768" cy="23557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118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A631EBF7-B8BD-F849-92B0-E687B92847E5}"/>
              </a:ext>
            </a:extLst>
          </p:cNvPr>
          <p:cNvSpPr/>
          <p:nvPr/>
        </p:nvSpPr>
        <p:spPr>
          <a:xfrm>
            <a:off x="-2" y="0"/>
            <a:ext cx="12192002" cy="720000"/>
          </a:xfrm>
          <a:prstGeom prst="rect">
            <a:avLst/>
          </a:prstGeom>
          <a:solidFill>
            <a:srgbClr val="ECECE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endParaRPr lang="zh-CN" altLang="en-US" sz="3600" b="1" dirty="0">
              <a:solidFill>
                <a:prstClr val="black"/>
              </a:solidFill>
              <a:latin typeface="Arial Hebrew Scholar" pitchFamily="2" charset="-79"/>
              <a:ea typeface="Arial Hebrew Scholar" charset="-79"/>
              <a:cs typeface="Arial Hebrew Scholar" pitchFamily="2" charset="-79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924E50C-B434-3A4B-8680-F5C1A44A1AA3}"/>
              </a:ext>
            </a:extLst>
          </p:cNvPr>
          <p:cNvSpPr/>
          <p:nvPr/>
        </p:nvSpPr>
        <p:spPr>
          <a:xfrm>
            <a:off x="0" y="73669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600" b="1" dirty="0">
                <a:solidFill>
                  <a:srgbClr val="C00000"/>
                </a:solidFill>
                <a:latin typeface="Arial Hebrew Scholar" pitchFamily="2" charset="-79"/>
                <a:ea typeface="Arial Hebrew Scholar" charset="-79"/>
                <a:cs typeface="Arial Hebrew Scholar" pitchFamily="2" charset="-79"/>
              </a:rPr>
              <a:t>Overview</a:t>
            </a:r>
            <a:endParaRPr lang="zh-CN" altLang="en-US" b="1" dirty="0">
              <a:solidFill>
                <a:prstClr val="black"/>
              </a:solidFill>
              <a:latin typeface="Arial Hebrew Scholar" pitchFamily="2" charset="-79"/>
              <a:ea typeface="Arial Hebrew Scholar" charset="-79"/>
              <a:cs typeface="Arial Hebrew Scholar" pitchFamily="2" charset="-79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3EA19F7-A593-B148-AD09-0E9083194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6953" y="46970"/>
            <a:ext cx="2088629" cy="62605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8DE0635-7E38-E249-941D-1A0427D73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5532" y="93942"/>
            <a:ext cx="1386468" cy="54315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C7CA1E6-A8E5-E84E-B7C0-3462E97CCC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2323" y="269219"/>
            <a:ext cx="1386468" cy="18156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14B909A-CA43-564A-AA14-ACA33EF726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3772" y="6108060"/>
            <a:ext cx="2748228" cy="74994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D14311ED-41BD-B94B-8E62-1A50DC20C2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73" y="845371"/>
            <a:ext cx="3956510" cy="239726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30C53CF-B62E-C649-8B3D-EA7E3DA4A6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309" y="3333080"/>
            <a:ext cx="3547246" cy="34512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C1C6AD9-AB57-8B42-9F88-2CEBDE632D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3330" y="845371"/>
            <a:ext cx="3547246" cy="580753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A3E3273-94AA-2947-A03E-78DD6EE550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61617" y="2600324"/>
            <a:ext cx="3231537" cy="3221831"/>
          </a:xfrm>
          <a:prstGeom prst="rect">
            <a:avLst/>
          </a:prstGeom>
        </p:spPr>
      </p:pic>
      <p:sp>
        <p:nvSpPr>
          <p:cNvPr id="8" name="左弧形箭头 7">
            <a:extLst>
              <a:ext uri="{FF2B5EF4-FFF2-40B4-BE49-F238E27FC236}">
                <a16:creationId xmlns:a16="http://schemas.microsoft.com/office/drawing/2014/main" id="{C34FC632-20D0-894F-AD90-99890027DD15}"/>
              </a:ext>
            </a:extLst>
          </p:cNvPr>
          <p:cNvSpPr/>
          <p:nvPr/>
        </p:nvSpPr>
        <p:spPr>
          <a:xfrm>
            <a:off x="4476135" y="2204884"/>
            <a:ext cx="461850" cy="2027903"/>
          </a:xfrm>
          <a:prstGeom prst="curvedLef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  <a:latin typeface="Arial Hebrew Scholar" pitchFamily="2" charset="-79"/>
              <a:cs typeface="Arial Hebrew Scholar" pitchFamily="2" charset="-79"/>
            </a:endParaRPr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FBBECC80-200C-7845-AC91-62C30E801E71}"/>
              </a:ext>
            </a:extLst>
          </p:cNvPr>
          <p:cNvSpPr/>
          <p:nvPr/>
        </p:nvSpPr>
        <p:spPr>
          <a:xfrm>
            <a:off x="3436374" y="4177577"/>
            <a:ext cx="2081805" cy="929149"/>
          </a:xfrm>
          <a:prstGeom prst="round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" altLang="zh-CN" dirty="0">
                <a:solidFill>
                  <a:srgbClr val="AB4642"/>
                </a:solidFill>
                <a:latin typeface="Arial Hebrew Scholar" pitchFamily="2" charset="-79"/>
                <a:cs typeface="Arial Hebrew Scholar" pitchFamily="2" charset="-79"/>
              </a:rPr>
              <a:t>Social Influence Attentive Neural Network</a:t>
            </a:r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id="{314C36AE-7237-8A4C-9277-55B915D8D070}"/>
              </a:ext>
            </a:extLst>
          </p:cNvPr>
          <p:cNvSpPr/>
          <p:nvPr/>
        </p:nvSpPr>
        <p:spPr>
          <a:xfrm>
            <a:off x="3436374" y="1479834"/>
            <a:ext cx="2081804" cy="720000"/>
          </a:xfrm>
          <a:prstGeom prst="round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" altLang="zh-CN" dirty="0">
                <a:solidFill>
                  <a:srgbClr val="AB4642"/>
                </a:solidFill>
                <a:latin typeface="Arial Hebrew Scholar" pitchFamily="2" charset="-79"/>
                <a:cs typeface="Arial Hebrew Scholar" pitchFamily="2" charset="-79"/>
              </a:rPr>
              <a:t>Friend-Enhanced Recommendation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6DA1D2F8-7FF8-5A4C-A519-8AAF8C2461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49465" y="1195970"/>
            <a:ext cx="3242536" cy="113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032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A631EBF7-B8BD-F849-92B0-E687B92847E5}"/>
              </a:ext>
            </a:extLst>
          </p:cNvPr>
          <p:cNvSpPr/>
          <p:nvPr/>
        </p:nvSpPr>
        <p:spPr>
          <a:xfrm>
            <a:off x="-2" y="0"/>
            <a:ext cx="12192002" cy="720000"/>
          </a:xfrm>
          <a:prstGeom prst="rect">
            <a:avLst/>
          </a:prstGeom>
          <a:solidFill>
            <a:srgbClr val="ECECE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endParaRPr lang="zh-CN" altLang="en-US" sz="3600" b="1" dirty="0">
              <a:solidFill>
                <a:prstClr val="black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924E50C-B434-3A4B-8680-F5C1A44A1AA3}"/>
              </a:ext>
            </a:extLst>
          </p:cNvPr>
          <p:cNvSpPr/>
          <p:nvPr/>
        </p:nvSpPr>
        <p:spPr>
          <a:xfrm>
            <a:off x="0" y="73669"/>
            <a:ext cx="17620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600" b="1" dirty="0">
                <a:solidFill>
                  <a:srgbClr val="C00000"/>
                </a:solidFill>
                <a:latin typeface="Arial Hebrew Scholar" pitchFamily="2" charset="-79"/>
                <a:ea typeface="Arial Hebrew Scholar" charset="-79"/>
                <a:cs typeface="Arial Hebrew Scholar" pitchFamily="2" charset="-79"/>
              </a:rPr>
              <a:t>Outline</a:t>
            </a:r>
            <a:endParaRPr lang="zh-CN" altLang="en-US" b="1" dirty="0">
              <a:solidFill>
                <a:prstClr val="black"/>
              </a:solidFill>
              <a:latin typeface="Arial Hebrew Scholar" pitchFamily="2" charset="-79"/>
              <a:ea typeface="Arial Hebrew Scholar" charset="-79"/>
              <a:cs typeface="Arial Hebrew Scholar" pitchFamily="2" charset="-79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901A56D-2754-F645-B0DF-21706EF05A56}"/>
              </a:ext>
            </a:extLst>
          </p:cNvPr>
          <p:cNvSpPr txBox="1"/>
          <p:nvPr/>
        </p:nvSpPr>
        <p:spPr>
          <a:xfrm>
            <a:off x="4480001" y="1936283"/>
            <a:ext cx="3231995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3200" b="1" dirty="0">
                <a:solidFill>
                  <a:srgbClr val="AAAAAA"/>
                </a:solidFill>
                <a:latin typeface="Arial Hebrew Scholar" pitchFamily="2" charset="-79"/>
                <a:cs typeface="Arial Hebrew Scholar" pitchFamily="2" charset="-79"/>
              </a:rPr>
              <a:t>Motivation </a:t>
            </a:r>
          </a:p>
          <a:p>
            <a:pPr marL="457200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3200" b="1" dirty="0">
                <a:solidFill>
                  <a:srgbClr val="AAAAAA"/>
                </a:solidFill>
                <a:latin typeface="Arial Hebrew Scholar" pitchFamily="2" charset="-79"/>
                <a:cs typeface="Arial Hebrew Scholar" pitchFamily="2" charset="-79"/>
              </a:rPr>
              <a:t>SIAN</a:t>
            </a:r>
          </a:p>
          <a:p>
            <a:pPr marL="457200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3200" b="1" dirty="0">
                <a:solidFill>
                  <a:srgbClr val="AAAAAA"/>
                </a:solidFill>
                <a:latin typeface="Arial Hebrew Scholar" pitchFamily="2" charset="-79"/>
                <a:cs typeface="Arial Hebrew Scholar" pitchFamily="2" charset="-79"/>
              </a:rPr>
              <a:t>Experiments</a:t>
            </a:r>
          </a:p>
          <a:p>
            <a:pPr marL="457200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3200" b="1" dirty="0">
                <a:latin typeface="Arial Hebrew Scholar" pitchFamily="2" charset="-79"/>
                <a:cs typeface="Arial Hebrew Scholar" pitchFamily="2" charset="-79"/>
              </a:rPr>
              <a:t>Conclusions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F09C027-830E-274E-8AF5-3A5B70A07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3772" y="6108060"/>
            <a:ext cx="2748228" cy="74994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B8776D0-60AF-894F-A939-9D7D1BC9D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6953" y="46970"/>
            <a:ext cx="2088629" cy="62605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284C23D-6EF7-8E4C-BC23-34C4251D01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5532" y="93942"/>
            <a:ext cx="1386468" cy="54315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F8F9506-9439-0A44-85B6-CE8A4B327E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2323" y="269219"/>
            <a:ext cx="1386468" cy="18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571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A631EBF7-B8BD-F849-92B0-E687B92847E5}"/>
              </a:ext>
            </a:extLst>
          </p:cNvPr>
          <p:cNvSpPr/>
          <p:nvPr/>
        </p:nvSpPr>
        <p:spPr>
          <a:xfrm>
            <a:off x="-2" y="0"/>
            <a:ext cx="12192002" cy="720000"/>
          </a:xfrm>
          <a:prstGeom prst="rect">
            <a:avLst/>
          </a:prstGeom>
          <a:solidFill>
            <a:srgbClr val="ECECE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endParaRPr lang="zh-CN" altLang="en-US" sz="3600" b="1" dirty="0">
              <a:solidFill>
                <a:prstClr val="black"/>
              </a:solidFill>
              <a:latin typeface="Arial Hebrew Scholar" pitchFamily="2" charset="-79"/>
              <a:ea typeface="Arial Hebrew Scholar" charset="-79"/>
              <a:cs typeface="Arial Hebrew Scholar" pitchFamily="2" charset="-79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924E50C-B434-3A4B-8680-F5C1A44A1AA3}"/>
              </a:ext>
            </a:extLst>
          </p:cNvPr>
          <p:cNvSpPr/>
          <p:nvPr/>
        </p:nvSpPr>
        <p:spPr>
          <a:xfrm>
            <a:off x="0" y="73669"/>
            <a:ext cx="27335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600" b="1" dirty="0">
                <a:solidFill>
                  <a:srgbClr val="C00000"/>
                </a:solidFill>
                <a:latin typeface="Arial Hebrew Scholar" pitchFamily="2" charset="-79"/>
                <a:cs typeface="Arial Hebrew Scholar" pitchFamily="2" charset="-79"/>
              </a:rPr>
              <a:t>Conclusions</a:t>
            </a:r>
            <a:endParaRPr kumimoji="1" lang="zh-CN" altLang="en-US" sz="3600" b="1" dirty="0">
              <a:solidFill>
                <a:srgbClr val="C00000"/>
              </a:solidFill>
              <a:latin typeface="Arial Hebrew Scholar" pitchFamily="2" charset="-79"/>
              <a:cs typeface="Arial Hebrew Scholar" pitchFamily="2" charset="-79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655225D-AE3B-594C-8240-5C7FDE69FD08}"/>
              </a:ext>
            </a:extLst>
          </p:cNvPr>
          <p:cNvSpPr/>
          <p:nvPr/>
        </p:nvSpPr>
        <p:spPr>
          <a:xfrm>
            <a:off x="281138" y="1466924"/>
            <a:ext cx="11629722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lang="en" altLang="zh-CN" sz="2400" b="1" dirty="0">
                <a:latin typeface="Arial Hebrew Scholar" pitchFamily="2" charset="-79"/>
                <a:cs typeface="Arial Hebrew Scholar" pitchFamily="2" charset="-79"/>
              </a:rPr>
              <a:t>A novel </a:t>
            </a:r>
            <a:r>
              <a:rPr lang="en" altLang="zh-CN" sz="2400" b="1" dirty="0">
                <a:solidFill>
                  <a:srgbClr val="C00000"/>
                </a:solidFill>
                <a:latin typeface="Arial Hebrew Scholar" pitchFamily="2" charset="-79"/>
                <a:cs typeface="Arial Hebrew Scholar" pitchFamily="2" charset="-79"/>
              </a:rPr>
              <a:t>friend-enhanced recommendation problem </a:t>
            </a:r>
            <a:r>
              <a:rPr lang="en" altLang="zh-CN" sz="2400" b="1" dirty="0">
                <a:latin typeface="Arial Hebrew Scholar" pitchFamily="2" charset="-79"/>
                <a:cs typeface="Arial Hebrew Scholar" pitchFamily="2" charset="-79"/>
              </a:rPr>
              <a:t>and a social inﬂuence attentive neural network (</a:t>
            </a:r>
            <a:r>
              <a:rPr lang="en" altLang="zh-CN" sz="2400" b="1" dirty="0">
                <a:solidFill>
                  <a:srgbClr val="C00000"/>
                </a:solidFill>
                <a:latin typeface="Arial Hebrew Scholar" pitchFamily="2" charset="-79"/>
                <a:cs typeface="Arial Hebrew Scholar" pitchFamily="2" charset="-79"/>
              </a:rPr>
              <a:t>SIAN</a:t>
            </a:r>
            <a:r>
              <a:rPr lang="en" altLang="zh-CN" sz="2400" b="1" dirty="0">
                <a:latin typeface="Arial Hebrew Scholar" pitchFamily="2" charset="-79"/>
                <a:cs typeface="Arial Hebrew Scholar" pitchFamily="2" charset="-79"/>
              </a:rPr>
              <a:t>). </a:t>
            </a:r>
          </a:p>
          <a:p>
            <a:pPr marL="457200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lang="en" altLang="zh-CN" sz="2400" b="1" dirty="0">
                <a:latin typeface="Arial Hebrew Scholar" pitchFamily="2" charset="-79"/>
                <a:cs typeface="Arial Hebrew Scholar" pitchFamily="2" charset="-79"/>
              </a:rPr>
              <a:t>SIAN learns user and item representations with a </a:t>
            </a:r>
            <a:r>
              <a:rPr lang="en" altLang="zh-CN" sz="2400" b="1" dirty="0">
                <a:solidFill>
                  <a:srgbClr val="C00000"/>
                </a:solidFill>
                <a:latin typeface="Arial Hebrew Scholar" pitchFamily="2" charset="-79"/>
                <a:cs typeface="Arial Hebrew Scholar" pitchFamily="2" charset="-79"/>
              </a:rPr>
              <a:t>two-level attentive aggregator</a:t>
            </a:r>
            <a:r>
              <a:rPr lang="en" altLang="zh-CN" sz="2400" b="1" dirty="0">
                <a:latin typeface="Arial Hebrew Scholar" pitchFamily="2" charset="-79"/>
                <a:cs typeface="Arial Hebrew Scholar" pitchFamily="2" charset="-79"/>
              </a:rPr>
              <a:t> and distills preferences from the unique friend referral circles with a </a:t>
            </a:r>
            <a:r>
              <a:rPr lang="en" altLang="zh-CN" sz="2400" b="1" dirty="0">
                <a:solidFill>
                  <a:srgbClr val="C00000"/>
                </a:solidFill>
                <a:latin typeface="Arial Hebrew Scholar" pitchFamily="2" charset="-79"/>
                <a:cs typeface="Arial Hebrew Scholar" pitchFamily="2" charset="-79"/>
              </a:rPr>
              <a:t>social influence coupler</a:t>
            </a:r>
            <a:r>
              <a:rPr lang="en" altLang="zh-CN" sz="2400" b="1" dirty="0">
                <a:latin typeface="Arial Hebrew Scholar" pitchFamily="2" charset="-79"/>
                <a:cs typeface="Arial Hebrew Scholar" pitchFamily="2" charset="-79"/>
              </a:rPr>
              <a:t>. </a:t>
            </a:r>
          </a:p>
          <a:p>
            <a:pPr marL="457200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lang="en" altLang="zh-CN" sz="2400" b="1" dirty="0">
                <a:latin typeface="Arial Hebrew Scholar" pitchFamily="2" charset="-79"/>
                <a:cs typeface="Arial Hebrew Scholar" pitchFamily="2" charset="-79"/>
              </a:rPr>
              <a:t>Experimental results demonstrate that SIAN </a:t>
            </a:r>
            <a:r>
              <a:rPr lang="en" altLang="zh-CN" sz="2400" b="1" dirty="0">
                <a:solidFill>
                  <a:srgbClr val="C00000"/>
                </a:solidFill>
                <a:latin typeface="Arial Hebrew Scholar" pitchFamily="2" charset="-79"/>
                <a:cs typeface="Arial Hebrew Scholar" pitchFamily="2" charset="-79"/>
              </a:rPr>
              <a:t>significantly outperforms </a:t>
            </a:r>
            <a:r>
              <a:rPr lang="en" altLang="zh-CN" sz="2400" b="1" dirty="0">
                <a:latin typeface="Arial Hebrew Scholar" pitchFamily="2" charset="-79"/>
                <a:cs typeface="Arial Hebrew Scholar" pitchFamily="2" charset="-79"/>
              </a:rPr>
              <a:t>state-of-the-art baselines, and reveal interesting </a:t>
            </a:r>
            <a:r>
              <a:rPr lang="en" altLang="zh-CN" sz="2400" b="1" dirty="0">
                <a:solidFill>
                  <a:srgbClr val="C00000"/>
                </a:solidFill>
                <a:latin typeface="Arial Hebrew Scholar" pitchFamily="2" charset="-79"/>
                <a:cs typeface="Arial Hebrew Scholar" pitchFamily="2" charset="-79"/>
              </a:rPr>
              <a:t>sociological patterns</a:t>
            </a:r>
            <a:r>
              <a:rPr lang="en" altLang="zh-CN" sz="2400" b="1" dirty="0">
                <a:latin typeface="Arial Hebrew Scholar" pitchFamily="2" charset="-79"/>
                <a:cs typeface="Arial Hebrew Scholar" pitchFamily="2" charset="-79"/>
              </a:rPr>
              <a:t>.</a:t>
            </a:r>
            <a:endParaRPr lang="en" altLang="zh-CN" sz="2400" dirty="0">
              <a:latin typeface="Arial Hebrew Scholar" pitchFamily="2" charset="-79"/>
              <a:cs typeface="Arial Hebrew Scholar" pitchFamily="2" charset="-79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FDE82BD-BF5C-154D-922E-FD8D2794B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3772" y="6108060"/>
            <a:ext cx="2748228" cy="74994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DD43DF4-F80C-144A-B09F-C3BC90B25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6953" y="46970"/>
            <a:ext cx="2088629" cy="62605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24CDD0D-C67E-AC4E-A318-6673BEC6C6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5532" y="93942"/>
            <a:ext cx="1386468" cy="54315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60C361-184A-554A-B5CC-8FD31695DB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2323" y="269219"/>
            <a:ext cx="1386468" cy="18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9678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A631EBF7-B8BD-F849-92B0-E687B92847E5}"/>
              </a:ext>
            </a:extLst>
          </p:cNvPr>
          <p:cNvSpPr/>
          <p:nvPr/>
        </p:nvSpPr>
        <p:spPr>
          <a:xfrm>
            <a:off x="-2" y="0"/>
            <a:ext cx="12192002" cy="720000"/>
          </a:xfrm>
          <a:prstGeom prst="rect">
            <a:avLst/>
          </a:prstGeom>
          <a:solidFill>
            <a:srgbClr val="ECECE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endParaRPr lang="zh-CN" altLang="en-US" sz="3600" b="1" dirty="0">
              <a:solidFill>
                <a:prstClr val="black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924E50C-B434-3A4B-8680-F5C1A44A1AA3}"/>
              </a:ext>
            </a:extLst>
          </p:cNvPr>
          <p:cNvSpPr/>
          <p:nvPr/>
        </p:nvSpPr>
        <p:spPr>
          <a:xfrm>
            <a:off x="0" y="73669"/>
            <a:ext cx="11480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600" b="1" dirty="0">
                <a:solidFill>
                  <a:srgbClr val="C00000"/>
                </a:solidFill>
                <a:latin typeface="Arial Hebrew Scholar" pitchFamily="2" charset="-79"/>
                <a:ea typeface="Arial Hebrew Scholar" charset="-79"/>
                <a:cs typeface="Arial Hebrew Scholar" pitchFamily="2" charset="-79"/>
              </a:rPr>
              <a:t>Q&amp;A</a:t>
            </a:r>
            <a:endParaRPr lang="zh-CN" altLang="en-US" b="1" dirty="0">
              <a:solidFill>
                <a:prstClr val="black"/>
              </a:solidFill>
              <a:latin typeface="Arial Hebrew Scholar" pitchFamily="2" charset="-79"/>
              <a:ea typeface="Arial Hebrew Scholar" charset="-79"/>
              <a:cs typeface="Arial Hebrew Scholar" pitchFamily="2" charset="-79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901A56D-2754-F645-B0DF-21706EF05A56}"/>
              </a:ext>
            </a:extLst>
          </p:cNvPr>
          <p:cNvSpPr txBox="1"/>
          <p:nvPr/>
        </p:nvSpPr>
        <p:spPr>
          <a:xfrm>
            <a:off x="1593271" y="1278650"/>
            <a:ext cx="9005455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3130AB"/>
              </a:buClr>
              <a:buSzPct val="150000"/>
            </a:pPr>
            <a:r>
              <a:rPr kumimoji="1" lang="en-US" altLang="zh-CN" sz="3200" b="1" dirty="0">
                <a:latin typeface="Arial Hebrew Scholar" pitchFamily="2" charset="-79"/>
                <a:cs typeface="Arial Hebrew Scholar" pitchFamily="2" charset="-79"/>
              </a:rPr>
              <a:t>Thank you ! </a:t>
            </a:r>
          </a:p>
          <a:p>
            <a:pPr algn="ctr">
              <a:lnSpc>
                <a:spcPct val="150000"/>
              </a:lnSpc>
              <a:buClr>
                <a:srgbClr val="3130AB"/>
              </a:buClr>
              <a:buSzPct val="150000"/>
            </a:pPr>
            <a:r>
              <a:rPr kumimoji="1" lang="en-US" altLang="zh-CN" sz="3200" b="1" dirty="0">
                <a:latin typeface="Arial Hebrew Scholar" pitchFamily="2" charset="-79"/>
                <a:cs typeface="Arial Hebrew Scholar" pitchFamily="2" charset="-79"/>
              </a:rPr>
              <a:t> Q&amp;A</a:t>
            </a:r>
          </a:p>
          <a:p>
            <a:pPr algn="ctr">
              <a:lnSpc>
                <a:spcPct val="150000"/>
              </a:lnSpc>
              <a:buClr>
                <a:srgbClr val="3130AB"/>
              </a:buClr>
              <a:buSzPct val="150000"/>
            </a:pPr>
            <a:endParaRPr kumimoji="1" lang="en-US" altLang="zh-CN" b="1" dirty="0">
              <a:latin typeface="Arial Hebrew Scholar" pitchFamily="2" charset="-79"/>
              <a:cs typeface="Arial Hebrew Scholar" pitchFamily="2" charset="-79"/>
            </a:endParaRPr>
          </a:p>
          <a:p>
            <a:pPr algn="ctr">
              <a:buClr>
                <a:srgbClr val="3130AB"/>
              </a:buClr>
              <a:buSzPct val="150000"/>
            </a:pPr>
            <a:r>
              <a:rPr kumimoji="1" lang="en-US" altLang="zh-CN" sz="2800" dirty="0">
                <a:latin typeface="Arial Hebrew Scholar" pitchFamily="2" charset="-79"/>
                <a:ea typeface="Times New Roman" charset="0"/>
                <a:cs typeface="Arial Hebrew Scholar" pitchFamily="2" charset="-79"/>
              </a:rPr>
              <a:t>More</a:t>
            </a:r>
            <a:r>
              <a:rPr kumimoji="1" lang="zh-CN" altLang="en-US" sz="2800" dirty="0">
                <a:latin typeface="Arial Hebrew Scholar" pitchFamily="2" charset="-79"/>
                <a:ea typeface="Times New Roman" charset="0"/>
                <a:cs typeface="Arial Hebrew Scholar" pitchFamily="2" charset="-79"/>
              </a:rPr>
              <a:t> </a:t>
            </a:r>
            <a:r>
              <a:rPr kumimoji="1" lang="en-US" altLang="zh-CN" sz="2800" dirty="0">
                <a:latin typeface="Arial Hebrew Scholar" pitchFamily="2" charset="-79"/>
                <a:ea typeface="Times New Roman" charset="0"/>
                <a:cs typeface="Arial Hebrew Scholar" pitchFamily="2" charset="-79"/>
              </a:rPr>
              <a:t>materials</a:t>
            </a:r>
            <a:r>
              <a:rPr kumimoji="1" lang="zh-CN" altLang="en-US" sz="2800" dirty="0">
                <a:latin typeface="Arial Hebrew Scholar" pitchFamily="2" charset="-79"/>
                <a:ea typeface="Times New Roman" charset="0"/>
                <a:cs typeface="Arial Hebrew Scholar" pitchFamily="2" charset="-79"/>
              </a:rPr>
              <a:t> </a:t>
            </a:r>
            <a:r>
              <a:rPr kumimoji="1" lang="en-US" altLang="zh-CN" sz="2800" dirty="0">
                <a:latin typeface="Arial Hebrew Scholar" pitchFamily="2" charset="-79"/>
                <a:ea typeface="Times New Roman" charset="0"/>
                <a:cs typeface="Arial Hebrew Scholar" pitchFamily="2" charset="-79"/>
              </a:rPr>
              <a:t>in</a:t>
            </a:r>
            <a:r>
              <a:rPr kumimoji="1" lang="zh-CN" altLang="en-US" sz="2800" dirty="0">
                <a:latin typeface="Arial Hebrew Scholar" pitchFamily="2" charset="-79"/>
                <a:ea typeface="Times New Roman" charset="0"/>
                <a:cs typeface="Arial Hebrew Scholar" pitchFamily="2" charset="-79"/>
              </a:rPr>
              <a:t> </a:t>
            </a:r>
            <a:endParaRPr kumimoji="1" lang="en-US" altLang="zh-CN" sz="2800" dirty="0">
              <a:latin typeface="Arial Hebrew Scholar" pitchFamily="2" charset="-79"/>
              <a:ea typeface="Times New Roman" charset="0"/>
              <a:cs typeface="Arial Hebrew Scholar" pitchFamily="2" charset="-79"/>
            </a:endParaRPr>
          </a:p>
          <a:p>
            <a:pPr algn="ctr">
              <a:buClr>
                <a:srgbClr val="3130AB"/>
              </a:buClr>
              <a:buSzPct val="150000"/>
            </a:pPr>
            <a:r>
              <a:rPr kumimoji="1" lang="en" altLang="zh-CN" sz="2800" dirty="0">
                <a:latin typeface="Arial Hebrew Scholar" pitchFamily="2" charset="-79"/>
                <a:ea typeface="Times New Roman" charset="0"/>
                <a:cs typeface="Arial Hebrew Scholar" pitchFamily="2" charset="-79"/>
              </a:rPr>
              <a:t>https://</a:t>
            </a:r>
            <a:r>
              <a:rPr kumimoji="1" lang="en" altLang="zh-CN" sz="2800" dirty="0" err="1">
                <a:latin typeface="Arial Hebrew Scholar" pitchFamily="2" charset="-79"/>
                <a:ea typeface="Times New Roman" charset="0"/>
                <a:cs typeface="Arial Hebrew Scholar" pitchFamily="2" charset="-79"/>
              </a:rPr>
              <a:t>yuanfulu.github.io</a:t>
            </a:r>
            <a:endParaRPr kumimoji="1" lang="en" altLang="zh-CN" sz="2800" dirty="0">
              <a:latin typeface="Arial Hebrew Scholar" pitchFamily="2" charset="-79"/>
              <a:ea typeface="Times New Roman" charset="0"/>
              <a:cs typeface="Arial Hebrew Scholar" pitchFamily="2" charset="-79"/>
            </a:endParaRPr>
          </a:p>
          <a:p>
            <a:pPr algn="ctr">
              <a:buClr>
                <a:srgbClr val="3130AB"/>
              </a:buClr>
              <a:buSzPct val="150000"/>
            </a:pPr>
            <a:r>
              <a:rPr kumimoji="1" lang="en-US" altLang="zh-CN" sz="2800" dirty="0">
                <a:latin typeface="Arial Hebrew Scholar" pitchFamily="2" charset="-79"/>
                <a:ea typeface="Times New Roman" charset="0"/>
                <a:cs typeface="Arial Hebrew Scholar" pitchFamily="2" charset="-79"/>
              </a:rPr>
              <a:t>http://</a:t>
            </a:r>
            <a:r>
              <a:rPr kumimoji="1" lang="en-US" altLang="zh-CN" sz="2800" dirty="0" err="1">
                <a:latin typeface="Arial Hebrew Scholar" pitchFamily="2" charset="-79"/>
                <a:ea typeface="Times New Roman" charset="0"/>
                <a:cs typeface="Arial Hebrew Scholar" pitchFamily="2" charset="-79"/>
              </a:rPr>
              <a:t>shichuan.org</a:t>
            </a:r>
            <a:endParaRPr kumimoji="1" lang="en-US" altLang="zh-CN" sz="2800" dirty="0">
              <a:latin typeface="Arial Hebrew Scholar" pitchFamily="2" charset="-79"/>
              <a:ea typeface="Times New Roman" charset="0"/>
              <a:cs typeface="Arial Hebrew Scholar" pitchFamily="2" charset="-79"/>
            </a:endParaRPr>
          </a:p>
          <a:p>
            <a:pPr algn="ctr">
              <a:buClr>
                <a:srgbClr val="3130AB"/>
              </a:buClr>
              <a:buSzPct val="150000"/>
            </a:pPr>
            <a:r>
              <a:rPr kumimoji="1" lang="en" altLang="zh-CN" sz="2800" dirty="0">
                <a:latin typeface="Arial Hebrew Scholar" pitchFamily="2" charset="-79"/>
                <a:ea typeface="Times New Roman" charset="0"/>
                <a:cs typeface="Arial Hebrew Scholar" pitchFamily="2" charset="-79"/>
              </a:rPr>
              <a:t>http://</a:t>
            </a:r>
            <a:r>
              <a:rPr kumimoji="1" lang="en" altLang="zh-CN" sz="2800" dirty="0" err="1">
                <a:latin typeface="Arial Hebrew Scholar" pitchFamily="2" charset="-79"/>
                <a:ea typeface="Times New Roman" charset="0"/>
                <a:cs typeface="Arial Hebrew Scholar" pitchFamily="2" charset="-79"/>
              </a:rPr>
              <a:t>www.yfang.site</a:t>
            </a:r>
            <a:endParaRPr kumimoji="1" lang="en" altLang="zh-CN" sz="2800" dirty="0">
              <a:latin typeface="Arial Hebrew Scholar" pitchFamily="2" charset="-79"/>
              <a:ea typeface="Times New Roman" charset="0"/>
              <a:cs typeface="Arial Hebrew Scholar" pitchFamily="2" charset="-79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B5AB702-15FE-164A-932E-ED6EE8F69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582" y="27859"/>
            <a:ext cx="2536418" cy="69214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DC16AF4-C4F6-1243-968E-2F50E90B4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7708" y="5246535"/>
            <a:ext cx="2311345" cy="69281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EDA0793-DBB7-1A43-B96B-F7BB5F7777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4134" y="5279914"/>
            <a:ext cx="1598097" cy="62605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D26CB63-86B5-C442-96A7-A681BC3E12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9310" y="5458418"/>
            <a:ext cx="2054567" cy="2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777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A631EBF7-B8BD-F849-92B0-E687B92847E5}"/>
              </a:ext>
            </a:extLst>
          </p:cNvPr>
          <p:cNvSpPr/>
          <p:nvPr/>
        </p:nvSpPr>
        <p:spPr>
          <a:xfrm>
            <a:off x="-2" y="0"/>
            <a:ext cx="12192002" cy="720000"/>
          </a:xfrm>
          <a:prstGeom prst="rect">
            <a:avLst/>
          </a:prstGeom>
          <a:solidFill>
            <a:srgbClr val="ECECE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endParaRPr lang="zh-CN" altLang="en-US" sz="3600" b="1" dirty="0">
              <a:solidFill>
                <a:prstClr val="black"/>
              </a:solidFill>
              <a:latin typeface="Arial Hebrew Scholar" pitchFamily="2" charset="-79"/>
              <a:ea typeface="Arial Hebrew Scholar" charset="-79"/>
              <a:cs typeface="Arial Hebrew Scholar" pitchFamily="2" charset="-79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924E50C-B434-3A4B-8680-F5C1A44A1AA3}"/>
              </a:ext>
            </a:extLst>
          </p:cNvPr>
          <p:cNvSpPr/>
          <p:nvPr/>
        </p:nvSpPr>
        <p:spPr>
          <a:xfrm>
            <a:off x="0" y="73669"/>
            <a:ext cx="17620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600" b="1" dirty="0">
                <a:solidFill>
                  <a:srgbClr val="C00000"/>
                </a:solidFill>
                <a:latin typeface="Arial Hebrew Scholar" pitchFamily="2" charset="-79"/>
                <a:ea typeface="Arial Hebrew Scholar" charset="-79"/>
                <a:cs typeface="Arial Hebrew Scholar" pitchFamily="2" charset="-79"/>
              </a:rPr>
              <a:t>Outline</a:t>
            </a:r>
            <a:endParaRPr lang="zh-CN" altLang="en-US" b="1" dirty="0">
              <a:solidFill>
                <a:prstClr val="black"/>
              </a:solidFill>
              <a:latin typeface="Arial Hebrew Scholar" pitchFamily="2" charset="-79"/>
              <a:ea typeface="Arial Hebrew Scholar" charset="-79"/>
              <a:cs typeface="Arial Hebrew Scholar" pitchFamily="2" charset="-79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901A56D-2754-F645-B0DF-21706EF05A56}"/>
              </a:ext>
            </a:extLst>
          </p:cNvPr>
          <p:cNvSpPr txBox="1"/>
          <p:nvPr/>
        </p:nvSpPr>
        <p:spPr>
          <a:xfrm>
            <a:off x="4480001" y="1584591"/>
            <a:ext cx="323199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3200" b="1" dirty="0">
                <a:latin typeface="Arial Hebrew Scholar" pitchFamily="2" charset="-79"/>
                <a:cs typeface="Arial Hebrew Scholar" pitchFamily="2" charset="-79"/>
              </a:rPr>
              <a:t>Motivation </a:t>
            </a:r>
          </a:p>
          <a:p>
            <a:pPr marL="457200" indent="-457200">
              <a:lnSpc>
                <a:spcPct val="20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3200" b="1" dirty="0">
                <a:latin typeface="Arial Hebrew Scholar" pitchFamily="2" charset="-79"/>
                <a:cs typeface="Arial Hebrew Scholar" pitchFamily="2" charset="-79"/>
              </a:rPr>
              <a:t>SIAN</a:t>
            </a:r>
          </a:p>
          <a:p>
            <a:pPr marL="457200" indent="-457200">
              <a:lnSpc>
                <a:spcPct val="20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3200" b="1" dirty="0">
                <a:latin typeface="Arial Hebrew Scholar" pitchFamily="2" charset="-79"/>
                <a:cs typeface="Arial Hebrew Scholar" pitchFamily="2" charset="-79"/>
              </a:rPr>
              <a:t>Experiments</a:t>
            </a:r>
          </a:p>
          <a:p>
            <a:pPr marL="457200" indent="-457200">
              <a:lnSpc>
                <a:spcPct val="20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3200" b="1" dirty="0">
                <a:latin typeface="Arial Hebrew Scholar" pitchFamily="2" charset="-79"/>
                <a:cs typeface="Arial Hebrew Scholar" pitchFamily="2" charset="-79"/>
              </a:rPr>
              <a:t>Conclusions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3EA19F7-A593-B148-AD09-0E9083194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6953" y="46970"/>
            <a:ext cx="2088629" cy="62605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8DE0635-7E38-E249-941D-1A0427D73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5532" y="93942"/>
            <a:ext cx="1386468" cy="54315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C7CA1E6-A8E5-E84E-B7C0-3462E97CCC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2323" y="269219"/>
            <a:ext cx="1386468" cy="18156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14B909A-CA43-564A-AA14-ACA33EF726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3772" y="6108060"/>
            <a:ext cx="2748228" cy="74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346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A631EBF7-B8BD-F849-92B0-E687B92847E5}"/>
              </a:ext>
            </a:extLst>
          </p:cNvPr>
          <p:cNvSpPr/>
          <p:nvPr/>
        </p:nvSpPr>
        <p:spPr>
          <a:xfrm>
            <a:off x="-2" y="0"/>
            <a:ext cx="12192002" cy="720000"/>
          </a:xfrm>
          <a:prstGeom prst="rect">
            <a:avLst/>
          </a:prstGeom>
          <a:solidFill>
            <a:srgbClr val="ECECE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endParaRPr lang="zh-CN" altLang="en-US" sz="3600" b="1" dirty="0">
              <a:solidFill>
                <a:prstClr val="black"/>
              </a:solidFill>
              <a:latin typeface="Arial Hebrew Scholar" pitchFamily="2" charset="-79"/>
              <a:ea typeface="Arial Hebrew Scholar" charset="-79"/>
              <a:cs typeface="Arial Hebrew Scholar" pitchFamily="2" charset="-79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924E50C-B434-3A4B-8680-F5C1A44A1AA3}"/>
              </a:ext>
            </a:extLst>
          </p:cNvPr>
          <p:cNvSpPr/>
          <p:nvPr/>
        </p:nvSpPr>
        <p:spPr>
          <a:xfrm>
            <a:off x="0" y="73669"/>
            <a:ext cx="17620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600" b="1" dirty="0">
                <a:solidFill>
                  <a:srgbClr val="C00000"/>
                </a:solidFill>
                <a:latin typeface="Arial Hebrew Scholar" pitchFamily="2" charset="-79"/>
                <a:ea typeface="Arial Hebrew Scholar" charset="-79"/>
                <a:cs typeface="Arial Hebrew Scholar" pitchFamily="2" charset="-79"/>
              </a:rPr>
              <a:t>Outline</a:t>
            </a:r>
            <a:endParaRPr lang="zh-CN" altLang="en-US" b="1" dirty="0">
              <a:solidFill>
                <a:prstClr val="black"/>
              </a:solidFill>
              <a:latin typeface="Arial Hebrew Scholar" pitchFamily="2" charset="-79"/>
              <a:ea typeface="Arial Hebrew Scholar" charset="-79"/>
              <a:cs typeface="Arial Hebrew Scholar" pitchFamily="2" charset="-79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901A56D-2754-F645-B0DF-21706EF05A56}"/>
              </a:ext>
            </a:extLst>
          </p:cNvPr>
          <p:cNvSpPr txBox="1"/>
          <p:nvPr/>
        </p:nvSpPr>
        <p:spPr>
          <a:xfrm>
            <a:off x="4480001" y="1584591"/>
            <a:ext cx="323199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3200" b="1" dirty="0">
                <a:latin typeface="Arial Hebrew Scholar" pitchFamily="2" charset="-79"/>
                <a:cs typeface="Arial Hebrew Scholar" pitchFamily="2" charset="-79"/>
              </a:rPr>
              <a:t>Motivation </a:t>
            </a:r>
          </a:p>
          <a:p>
            <a:pPr marL="457200" indent="-457200">
              <a:lnSpc>
                <a:spcPct val="20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3200" b="1" dirty="0">
                <a:solidFill>
                  <a:srgbClr val="AAAAAA"/>
                </a:solidFill>
                <a:latin typeface="Arial Hebrew Scholar" pitchFamily="2" charset="-79"/>
                <a:cs typeface="Arial Hebrew Scholar" pitchFamily="2" charset="-79"/>
              </a:rPr>
              <a:t>SIAN</a:t>
            </a:r>
          </a:p>
          <a:p>
            <a:pPr marL="457200" indent="-457200">
              <a:lnSpc>
                <a:spcPct val="20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3200" b="1" dirty="0">
                <a:solidFill>
                  <a:srgbClr val="AAAAAA"/>
                </a:solidFill>
                <a:latin typeface="Arial Hebrew Scholar" pitchFamily="2" charset="-79"/>
                <a:cs typeface="Arial Hebrew Scholar" pitchFamily="2" charset="-79"/>
              </a:rPr>
              <a:t>Experiments</a:t>
            </a:r>
          </a:p>
          <a:p>
            <a:pPr marL="457200" indent="-457200">
              <a:lnSpc>
                <a:spcPct val="20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3200" b="1" dirty="0">
                <a:solidFill>
                  <a:srgbClr val="AAAAAA"/>
                </a:solidFill>
                <a:latin typeface="Arial Hebrew Scholar" pitchFamily="2" charset="-79"/>
                <a:cs typeface="Arial Hebrew Scholar" pitchFamily="2" charset="-79"/>
              </a:rPr>
              <a:t>Conclusions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462E030-D0CE-8E4C-8EFF-25B79DE0D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3772" y="6108060"/>
            <a:ext cx="2748228" cy="74994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19B8B56-0FF0-D34B-88E2-26DD24FF1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6953" y="46970"/>
            <a:ext cx="2088629" cy="62605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01C20EA-BDCF-4843-9354-DC6EE36321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5532" y="93942"/>
            <a:ext cx="1386468" cy="54315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94816DA-66C4-C34B-9F65-6DA872D72A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2323" y="269219"/>
            <a:ext cx="1386468" cy="18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2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A631EBF7-B8BD-F849-92B0-E687B92847E5}"/>
              </a:ext>
            </a:extLst>
          </p:cNvPr>
          <p:cNvSpPr/>
          <p:nvPr/>
        </p:nvSpPr>
        <p:spPr>
          <a:xfrm>
            <a:off x="-2" y="0"/>
            <a:ext cx="12192002" cy="720000"/>
          </a:xfrm>
          <a:prstGeom prst="rect">
            <a:avLst/>
          </a:prstGeom>
          <a:solidFill>
            <a:srgbClr val="ECECE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endParaRPr lang="zh-CN" altLang="en-US" sz="3600" b="1" dirty="0">
              <a:solidFill>
                <a:prstClr val="black"/>
              </a:solidFill>
              <a:latin typeface="Arial Hebrew Scholar" pitchFamily="2" charset="-79"/>
              <a:ea typeface="Arial Hebrew Scholar" charset="-79"/>
              <a:cs typeface="Arial Hebrew Scholar" pitchFamily="2" charset="-79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924E50C-B434-3A4B-8680-F5C1A44A1AA3}"/>
              </a:ext>
            </a:extLst>
          </p:cNvPr>
          <p:cNvSpPr/>
          <p:nvPr/>
        </p:nvSpPr>
        <p:spPr>
          <a:xfrm>
            <a:off x="0" y="73669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600" b="1" dirty="0">
                <a:solidFill>
                  <a:srgbClr val="C00000"/>
                </a:solidFill>
                <a:latin typeface="Arial Hebrew Scholar" pitchFamily="2" charset="-79"/>
                <a:ea typeface="Arial Hebrew Scholar" charset="-79"/>
                <a:cs typeface="Arial Hebrew Scholar" pitchFamily="2" charset="-79"/>
              </a:rPr>
              <a:t>Motivation</a:t>
            </a:r>
            <a:endParaRPr lang="zh-CN" altLang="en-US" b="1" dirty="0">
              <a:solidFill>
                <a:prstClr val="black"/>
              </a:solidFill>
              <a:latin typeface="Arial Hebrew Scholar" pitchFamily="2" charset="-79"/>
              <a:ea typeface="Arial Hebrew Scholar" charset="-79"/>
              <a:cs typeface="Arial Hebrew Scholar" pitchFamily="2" charset="-79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0A62002-82AD-7344-A78B-88188EB73812}"/>
              </a:ext>
            </a:extLst>
          </p:cNvPr>
          <p:cNvSpPr txBox="1"/>
          <p:nvPr/>
        </p:nvSpPr>
        <p:spPr>
          <a:xfrm>
            <a:off x="4952261" y="1755080"/>
            <a:ext cx="7045331" cy="3347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" altLang="zh-CN" sz="2400" dirty="0">
                <a:latin typeface="Arial Hebrew Scholar" pitchFamily="2" charset="-79"/>
                <a:cs typeface="Arial Hebrew Scholar" pitchFamily="2" charset="-79"/>
              </a:rPr>
              <a:t>People are more willing to </a:t>
            </a:r>
            <a:r>
              <a:rPr kumimoji="1" lang="en" altLang="zh-CN" sz="2400" dirty="0">
                <a:solidFill>
                  <a:srgbClr val="AB4642"/>
                </a:solidFill>
                <a:latin typeface="Arial Hebrew Scholar" pitchFamily="2" charset="-79"/>
                <a:cs typeface="Arial Hebrew Scholar" pitchFamily="2" charset="-79"/>
              </a:rPr>
              <a:t>actively express their opinions</a:t>
            </a:r>
            <a:r>
              <a:rPr kumimoji="1" lang="en" altLang="zh-CN" sz="2400" dirty="0">
                <a:latin typeface="Arial Hebrew Scholar" pitchFamily="2" charset="-79"/>
                <a:cs typeface="Arial Hebrew Scholar" pitchFamily="2" charset="-79"/>
              </a:rPr>
              <a:t> and </a:t>
            </a:r>
            <a:r>
              <a:rPr kumimoji="1" lang="en" altLang="zh-CN" sz="2400" dirty="0">
                <a:solidFill>
                  <a:srgbClr val="AB4642"/>
                </a:solidFill>
                <a:latin typeface="Arial Hebrew Scholar" pitchFamily="2" charset="-79"/>
                <a:cs typeface="Arial Hebrew Scholar" pitchFamily="2" charset="-79"/>
              </a:rPr>
              <a:t>share information with friends</a:t>
            </a:r>
            <a:r>
              <a:rPr kumimoji="1" lang="en" altLang="zh-CN" sz="2400" dirty="0">
                <a:latin typeface="Arial Hebrew Scholar" pitchFamily="2" charset="-79"/>
                <a:cs typeface="Arial Hebrew Scholar" pitchFamily="2" charset="-79"/>
              </a:rPr>
              <a:t> on social platforms</a:t>
            </a:r>
          </a:p>
          <a:p>
            <a:pPr marL="457200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2400" dirty="0">
                <a:latin typeface="Arial Hebrew Scholar" pitchFamily="2" charset="-79"/>
                <a:cs typeface="Arial Hebrew Scholar" pitchFamily="2" charset="-79"/>
              </a:rPr>
              <a:t>Friends become essential information sources and </a:t>
            </a:r>
            <a:r>
              <a:rPr kumimoji="1" lang="en-US" altLang="zh-CN" sz="2400" dirty="0">
                <a:solidFill>
                  <a:srgbClr val="AB4642"/>
                </a:solidFill>
                <a:latin typeface="Arial Hebrew Scholar" pitchFamily="2" charset="-79"/>
                <a:cs typeface="Arial Hebrew Scholar" pitchFamily="2" charset="-79"/>
              </a:rPr>
              <a:t>high-quality information ﬁlters</a:t>
            </a:r>
            <a:r>
              <a:rPr kumimoji="1" lang="en-US" altLang="zh-CN" sz="2400" dirty="0">
                <a:latin typeface="Arial Hebrew Scholar" pitchFamily="2" charset="-79"/>
                <a:cs typeface="Arial Hebrew Scholar" pitchFamily="2" charset="-79"/>
              </a:rPr>
              <a:t>. </a:t>
            </a:r>
          </a:p>
          <a:p>
            <a:pPr marL="457200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2400" dirty="0">
                <a:latin typeface="Arial Hebrew Scholar" pitchFamily="2" charset="-79"/>
                <a:cs typeface="Arial Hebrew Scholar" pitchFamily="2" charset="-79"/>
              </a:rPr>
              <a:t>…</a:t>
            </a:r>
            <a:r>
              <a:rPr kumimoji="1" lang="en" altLang="zh-CN" sz="2400" dirty="0">
                <a:latin typeface="Arial Hebrew Scholar" pitchFamily="2" charset="-79"/>
                <a:cs typeface="Arial Hebrew Scholar" pitchFamily="2" charset="-79"/>
              </a:rPr>
              <a:t> </a:t>
            </a:r>
            <a:endParaRPr kumimoji="1" lang="en" altLang="zh-CN" sz="2800" b="1" dirty="0">
              <a:solidFill>
                <a:srgbClr val="AB4642"/>
              </a:solidFill>
              <a:latin typeface="Arial Hebrew Scholar" pitchFamily="2" charset="-79"/>
              <a:cs typeface="Arial Hebrew Scholar" pitchFamily="2" charset="-79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0FA4617-A776-034D-99F3-75179D30F620}"/>
              </a:ext>
            </a:extLst>
          </p:cNvPr>
          <p:cNvSpPr/>
          <p:nvPr/>
        </p:nvSpPr>
        <p:spPr>
          <a:xfrm>
            <a:off x="0" y="6543490"/>
            <a:ext cx="1707519" cy="3145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Clr>
                <a:srgbClr val="3130AB"/>
              </a:buClr>
              <a:buSzPct val="150000"/>
            </a:pPr>
            <a:r>
              <a:rPr kumimoji="1" lang="en" altLang="zh-CN" sz="1050" dirty="0">
                <a:latin typeface="Arial Hebrew Scholar" pitchFamily="2" charset="-79"/>
                <a:cs typeface="Arial Hebrew Scholar" pitchFamily="2" charset="-79"/>
              </a:rPr>
              <a:t>Images from</a:t>
            </a:r>
            <a:r>
              <a:rPr kumimoji="1" lang="zh-CN" altLang="en-US" sz="1050" dirty="0"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kumimoji="1" lang="en-US" altLang="zh-CN" sz="1050" dirty="0">
                <a:latin typeface="Arial Hebrew Scholar" pitchFamily="2" charset="-79"/>
                <a:cs typeface="Arial Hebrew Scholar" pitchFamily="2" charset="-79"/>
              </a:rPr>
              <a:t>the Internet.</a:t>
            </a:r>
            <a:r>
              <a:rPr kumimoji="1" lang="en" altLang="zh-CN" sz="1050" dirty="0">
                <a:latin typeface="Arial Hebrew Scholar" pitchFamily="2" charset="-79"/>
                <a:cs typeface="Arial Hebrew Scholar" pitchFamily="2" charset="-79"/>
              </a:rPr>
              <a:t> </a:t>
            </a:r>
            <a:endParaRPr kumimoji="1" lang="en" altLang="zh-CN" sz="1050" dirty="0">
              <a:solidFill>
                <a:srgbClr val="AB4642"/>
              </a:solidFill>
              <a:latin typeface="Arial Hebrew Scholar" pitchFamily="2" charset="-79"/>
              <a:cs typeface="Arial Hebrew Scholar" pitchFamily="2" charset="-79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93B7200-0184-5548-B413-B630CB344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3772" y="6108060"/>
            <a:ext cx="2748228" cy="74994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6D1A67E-FD7B-4E46-9159-8368CA80E9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6953" y="46970"/>
            <a:ext cx="2088629" cy="62605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BCDC2D7-2AF3-B54A-BE9C-7344C283C7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5532" y="93942"/>
            <a:ext cx="1386468" cy="54315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5C5786B-560B-9D4B-8502-9ED9D5AA03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2323" y="269219"/>
            <a:ext cx="1386468" cy="18156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0E2FC7F-25A2-4E4A-ACC3-821E55FF31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857" y="1684912"/>
            <a:ext cx="4502266" cy="33478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670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水电费">
            <a:extLst>
              <a:ext uri="{FF2B5EF4-FFF2-40B4-BE49-F238E27FC236}">
                <a16:creationId xmlns:a16="http://schemas.microsoft.com/office/drawing/2014/main" id="{FD785B6F-4659-704C-A248-AEF7450279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02" r="14766" b="30876"/>
          <a:stretch/>
        </p:blipFill>
        <p:spPr>
          <a:xfrm>
            <a:off x="238910" y="1778292"/>
            <a:ext cx="5346881" cy="3184078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A631EBF7-B8BD-F849-92B0-E687B92847E5}"/>
              </a:ext>
            </a:extLst>
          </p:cNvPr>
          <p:cNvSpPr/>
          <p:nvPr/>
        </p:nvSpPr>
        <p:spPr>
          <a:xfrm>
            <a:off x="-2" y="0"/>
            <a:ext cx="12192002" cy="720000"/>
          </a:xfrm>
          <a:prstGeom prst="rect">
            <a:avLst/>
          </a:prstGeom>
          <a:solidFill>
            <a:srgbClr val="ECECE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endParaRPr lang="zh-CN" altLang="en-US" sz="3600" b="1" dirty="0">
              <a:solidFill>
                <a:prstClr val="black"/>
              </a:solidFill>
              <a:latin typeface="Arial Hebrew Scholar" pitchFamily="2" charset="-79"/>
              <a:ea typeface="Arial Hebrew Scholar" charset="-79"/>
              <a:cs typeface="Arial Hebrew Scholar" pitchFamily="2" charset="-79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924E50C-B434-3A4B-8680-F5C1A44A1AA3}"/>
              </a:ext>
            </a:extLst>
          </p:cNvPr>
          <p:cNvSpPr/>
          <p:nvPr/>
        </p:nvSpPr>
        <p:spPr>
          <a:xfrm>
            <a:off x="0" y="73669"/>
            <a:ext cx="50064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600" b="1" dirty="0">
                <a:solidFill>
                  <a:srgbClr val="C00000"/>
                </a:solidFill>
                <a:latin typeface="Arial Hebrew Scholar" pitchFamily="2" charset="-79"/>
                <a:ea typeface="Arial Hebrew Scholar" charset="-79"/>
                <a:cs typeface="Arial Hebrew Scholar" pitchFamily="2" charset="-79"/>
              </a:rPr>
              <a:t>Friend-enhanced</a:t>
            </a:r>
            <a:r>
              <a:rPr kumimoji="1" lang="zh-CN" altLang="en-US" sz="3600" b="1" dirty="0">
                <a:solidFill>
                  <a:srgbClr val="C00000"/>
                </a:solidFill>
                <a:latin typeface="Arial Hebrew Scholar" pitchFamily="2" charset="-79"/>
                <a:ea typeface="Arial Hebrew Scholar" charset="-79"/>
                <a:cs typeface="Arial Hebrew Scholar" pitchFamily="2" charset="-79"/>
              </a:rPr>
              <a:t> </a:t>
            </a:r>
            <a:r>
              <a:rPr kumimoji="1" lang="en-US" altLang="zh-CN" sz="3600" b="1" dirty="0">
                <a:solidFill>
                  <a:srgbClr val="C00000"/>
                </a:solidFill>
                <a:latin typeface="Arial Hebrew Scholar" pitchFamily="2" charset="-79"/>
                <a:ea typeface="Arial Hebrew Scholar" charset="-79"/>
                <a:cs typeface="Arial Hebrew Scholar" pitchFamily="2" charset="-79"/>
              </a:rPr>
              <a:t>Rec.</a:t>
            </a:r>
            <a:endParaRPr lang="zh-CN" altLang="en-US" b="1" dirty="0">
              <a:solidFill>
                <a:prstClr val="black"/>
              </a:solidFill>
              <a:latin typeface="Arial Hebrew Scholar" pitchFamily="2" charset="-79"/>
              <a:ea typeface="Arial Hebrew Scholar" charset="-79"/>
              <a:cs typeface="Arial Hebrew Scholar" pitchFamily="2" charset="-79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0A62002-82AD-7344-A78B-88188EB73812}"/>
              </a:ext>
            </a:extLst>
          </p:cNvPr>
          <p:cNvSpPr txBox="1"/>
          <p:nvPr/>
        </p:nvSpPr>
        <p:spPr>
          <a:xfrm>
            <a:off x="5585791" y="1188784"/>
            <a:ext cx="6604350" cy="2893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buClr>
                <a:srgbClr val="3130AB"/>
              </a:buClr>
              <a:buSzPct val="150000"/>
            </a:pPr>
            <a:r>
              <a:rPr kumimoji="1" lang="en" altLang="zh-CN" sz="2800" b="1" dirty="0">
                <a:latin typeface="Arial Hebrew Scholar" pitchFamily="2" charset="-79"/>
                <a:cs typeface="Arial Hebrew Scholar" pitchFamily="2" charset="-79"/>
              </a:rPr>
              <a:t>Friend-enhanced</a:t>
            </a:r>
            <a:r>
              <a:rPr kumimoji="1" lang="zh-CN" altLang="en-US" sz="2800" b="1" dirty="0"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kumimoji="1" lang="en" altLang="zh-CN" sz="2800" b="1" dirty="0">
                <a:latin typeface="Arial Hebrew Scholar" pitchFamily="2" charset="-79"/>
                <a:cs typeface="Arial Hebrew Scholar" pitchFamily="2" charset="-79"/>
              </a:rPr>
              <a:t>Recommendation</a:t>
            </a:r>
          </a:p>
          <a:p>
            <a:pPr marL="457200" indent="-457200">
              <a:lnSpc>
                <a:spcPct val="125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" altLang="zh-CN" sz="2400" dirty="0">
                <a:latin typeface="Arial Hebrew Scholar" pitchFamily="2" charset="-79"/>
                <a:cs typeface="Arial Hebrew Scholar" pitchFamily="2" charset="-79"/>
              </a:rPr>
              <a:t>Only</a:t>
            </a:r>
            <a:r>
              <a:rPr kumimoji="1" lang="zh-CN" altLang="en-US" sz="2400" dirty="0"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kumimoji="1" lang="en" altLang="zh-CN" sz="2400" dirty="0">
                <a:latin typeface="Arial Hebrew Scholar" pitchFamily="2" charset="-79"/>
                <a:cs typeface="Arial Hebrew Scholar" pitchFamily="2" charset="-79"/>
              </a:rPr>
              <a:t>recommends </a:t>
            </a:r>
            <a:r>
              <a:rPr kumimoji="1" lang="en" altLang="zh-CN" sz="2400" dirty="0">
                <a:solidFill>
                  <a:srgbClr val="AB4642"/>
                </a:solidFill>
                <a:latin typeface="Arial Hebrew Scholar" pitchFamily="2" charset="-79"/>
                <a:cs typeface="Arial Hebrew Scholar" pitchFamily="2" charset="-79"/>
              </a:rPr>
              <a:t>item</a:t>
            </a:r>
            <a:r>
              <a:rPr kumimoji="1" lang="en-US" altLang="zh-CN" sz="2400" dirty="0">
                <a:solidFill>
                  <a:srgbClr val="AB4642"/>
                </a:solidFill>
                <a:latin typeface="Arial Hebrew Scholar" pitchFamily="2" charset="-79"/>
                <a:cs typeface="Arial Hebrew Scholar" pitchFamily="2" charset="-79"/>
              </a:rPr>
              <a:t>s</a:t>
            </a:r>
            <a:r>
              <a:rPr kumimoji="1" lang="zh-CN" altLang="en-US" sz="2400" dirty="0">
                <a:solidFill>
                  <a:srgbClr val="AB4642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kumimoji="1" lang="en" altLang="zh-CN" sz="2400" dirty="0">
                <a:solidFill>
                  <a:srgbClr val="AB4642"/>
                </a:solidFill>
                <a:latin typeface="Arial Hebrew Scholar" pitchFamily="2" charset="-79"/>
                <a:cs typeface="Arial Hebrew Scholar" pitchFamily="2" charset="-79"/>
              </a:rPr>
              <a:t>that</a:t>
            </a:r>
            <a:r>
              <a:rPr kumimoji="1" lang="zh-CN" altLang="en-US" sz="2400" dirty="0">
                <a:solidFill>
                  <a:srgbClr val="AB4642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kumimoji="1" lang="en" altLang="zh-CN" sz="2400" dirty="0">
                <a:solidFill>
                  <a:srgbClr val="AB4642"/>
                </a:solidFill>
                <a:latin typeface="Arial Hebrew Scholar" pitchFamily="2" charset="-79"/>
                <a:cs typeface="Arial Hebrew Scholar" pitchFamily="2" charset="-79"/>
              </a:rPr>
              <a:t>friends have interacted with</a:t>
            </a:r>
          </a:p>
          <a:p>
            <a:pPr marL="457200" indent="-457200">
              <a:lnSpc>
                <a:spcPct val="125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" altLang="zh-CN" sz="2400" dirty="0">
                <a:latin typeface="Arial Hebrew Scholar" pitchFamily="2" charset="-79"/>
                <a:cs typeface="Arial Hebrew Scholar" pitchFamily="2" charset="-79"/>
              </a:rPr>
              <a:t>All friends who have interacted with the item are </a:t>
            </a:r>
            <a:r>
              <a:rPr kumimoji="1" lang="en" altLang="zh-CN" sz="2400" dirty="0">
                <a:solidFill>
                  <a:srgbClr val="AB4642"/>
                </a:solidFill>
                <a:latin typeface="Arial Hebrew Scholar" pitchFamily="2" charset="-79"/>
                <a:cs typeface="Arial Hebrew Scholar" pitchFamily="2" charset="-79"/>
              </a:rPr>
              <a:t>explicitly displayed </a:t>
            </a:r>
            <a:r>
              <a:rPr kumimoji="1" lang="en" altLang="zh-CN" sz="2400" dirty="0">
                <a:latin typeface="Arial Hebrew Scholar" pitchFamily="2" charset="-79"/>
                <a:cs typeface="Arial Hebrew Scholar" pitchFamily="2" charset="-79"/>
              </a:rPr>
              <a:t>to the user attached to the recommended item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A37581A2-02D8-D54B-9A20-31A4EF3F0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3772" y="6108060"/>
            <a:ext cx="2748228" cy="74994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87D81B7-39EF-1F4B-B9F3-9B5AB3B786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6953" y="46970"/>
            <a:ext cx="2088629" cy="62605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996653B-A4BE-2842-8DD6-8DADEB511C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5532" y="93942"/>
            <a:ext cx="1386468" cy="54315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612E0C0-5722-414D-8538-61E4F8844C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2323" y="269219"/>
            <a:ext cx="1386468" cy="181561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6FF09962-2085-6C40-9FC6-AFCBD68895D7}"/>
              </a:ext>
            </a:extLst>
          </p:cNvPr>
          <p:cNvSpPr txBox="1"/>
          <p:nvPr/>
        </p:nvSpPr>
        <p:spPr>
          <a:xfrm>
            <a:off x="5587650" y="4352329"/>
            <a:ext cx="6604350" cy="1069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buClr>
                <a:srgbClr val="3130AB"/>
              </a:buClr>
              <a:buSzPct val="150000"/>
            </a:pPr>
            <a:r>
              <a:rPr kumimoji="1" lang="en" altLang="zh-CN" sz="2800" b="1" dirty="0">
                <a:latin typeface="Arial Hebrew Scholar" pitchFamily="2" charset="-79"/>
                <a:cs typeface="Arial Hebrew Scholar" pitchFamily="2" charset="-79"/>
              </a:rPr>
              <a:t>Friend Referral Circle (FRC) </a:t>
            </a:r>
          </a:p>
          <a:p>
            <a:pPr marL="457200" indent="-457200">
              <a:lnSpc>
                <a:spcPct val="125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" altLang="zh-CN" sz="2400" dirty="0">
                <a:latin typeface="Arial Hebrew Scholar" pitchFamily="2" charset="-79"/>
                <a:cs typeface="Arial Hebrew Scholar" pitchFamily="2" charset="-79"/>
              </a:rPr>
              <a:t>friend set having interacted with the item</a:t>
            </a:r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DDF7581A-3FD5-A944-96F6-9BD73DFE73DD}"/>
              </a:ext>
            </a:extLst>
          </p:cNvPr>
          <p:cNvSpPr/>
          <p:nvPr/>
        </p:nvSpPr>
        <p:spPr>
          <a:xfrm>
            <a:off x="1061010" y="5669216"/>
            <a:ext cx="8224572" cy="883920"/>
          </a:xfrm>
          <a:prstGeom prst="round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>
                <a:solidFill>
                  <a:srgbClr val="AB4642"/>
                </a:solidFill>
                <a:latin typeface="Arial Hebrew Scholar" pitchFamily="2" charset="-79"/>
                <a:cs typeface="Arial Hebrew Scholar" pitchFamily="2" charset="-79"/>
              </a:rPr>
              <a:t>FRC</a:t>
            </a:r>
            <a:r>
              <a:rPr kumimoji="1" lang="zh-CN" altLang="en-US" sz="2400" dirty="0">
                <a:solidFill>
                  <a:srgbClr val="AB4642"/>
                </a:solidFill>
                <a:latin typeface="Arial Hebrew Scholar" pitchFamily="2" charset="-79"/>
                <a:cs typeface="Arial Hebrew Scholar" pitchFamily="2" charset="-79"/>
              </a:rPr>
              <a:t> has even changed the recommendation paradigm</a:t>
            </a:r>
            <a:r>
              <a:rPr kumimoji="1" lang="en-US" altLang="zh-CN" sz="2400" dirty="0">
                <a:solidFill>
                  <a:srgbClr val="AB4642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kumimoji="1" lang="zh-CN" altLang="en-US" sz="2400" dirty="0">
                <a:solidFill>
                  <a:srgbClr val="AB4642"/>
                </a:solidFill>
                <a:latin typeface="Arial Hebrew Scholar" pitchFamily="2" charset="-79"/>
                <a:cs typeface="Arial Hebrew Scholar" pitchFamily="2" charset="-79"/>
              </a:rPr>
              <a:t>compared to classical social recommendation</a:t>
            </a:r>
          </a:p>
        </p:txBody>
      </p:sp>
    </p:spTree>
    <p:extLst>
      <p:ext uri="{BB962C8B-B14F-4D97-AF65-F5344CB8AC3E}">
        <p14:creationId xmlns:p14="http://schemas.microsoft.com/office/powerpoint/2010/main" val="1093424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水电费">
            <a:extLst>
              <a:ext uri="{FF2B5EF4-FFF2-40B4-BE49-F238E27FC236}">
                <a16:creationId xmlns:a16="http://schemas.microsoft.com/office/drawing/2014/main" id="{FD785B6F-4659-704C-A248-AEF7450279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02" r="14766" b="30876"/>
          <a:stretch/>
        </p:blipFill>
        <p:spPr>
          <a:xfrm>
            <a:off x="322730" y="1904132"/>
            <a:ext cx="5346881" cy="3184078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A631EBF7-B8BD-F849-92B0-E687B92847E5}"/>
              </a:ext>
            </a:extLst>
          </p:cNvPr>
          <p:cNvSpPr/>
          <p:nvPr/>
        </p:nvSpPr>
        <p:spPr>
          <a:xfrm>
            <a:off x="-2" y="0"/>
            <a:ext cx="12192002" cy="720000"/>
          </a:xfrm>
          <a:prstGeom prst="rect">
            <a:avLst/>
          </a:prstGeom>
          <a:solidFill>
            <a:srgbClr val="ECECE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endParaRPr lang="zh-CN" altLang="en-US" sz="3600" b="1" dirty="0">
              <a:solidFill>
                <a:prstClr val="black"/>
              </a:solidFill>
              <a:latin typeface="Arial Hebrew Scholar" pitchFamily="2" charset="-79"/>
              <a:ea typeface="Arial Hebrew Scholar" charset="-79"/>
              <a:cs typeface="Arial Hebrew Scholar" pitchFamily="2" charset="-79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924E50C-B434-3A4B-8680-F5C1A44A1AA3}"/>
              </a:ext>
            </a:extLst>
          </p:cNvPr>
          <p:cNvSpPr/>
          <p:nvPr/>
        </p:nvSpPr>
        <p:spPr>
          <a:xfrm>
            <a:off x="0" y="73669"/>
            <a:ext cx="50064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600" b="1" dirty="0">
                <a:solidFill>
                  <a:srgbClr val="C00000"/>
                </a:solidFill>
                <a:latin typeface="Arial Hebrew Scholar" pitchFamily="2" charset="-79"/>
                <a:ea typeface="Arial Hebrew Scholar" charset="-79"/>
                <a:cs typeface="Arial Hebrew Scholar" pitchFamily="2" charset="-79"/>
              </a:rPr>
              <a:t>Friend-enhanced</a:t>
            </a:r>
            <a:r>
              <a:rPr kumimoji="1" lang="zh-CN" altLang="en-US" sz="3600" b="1" dirty="0">
                <a:solidFill>
                  <a:srgbClr val="C00000"/>
                </a:solidFill>
                <a:latin typeface="Arial Hebrew Scholar" pitchFamily="2" charset="-79"/>
                <a:ea typeface="Arial Hebrew Scholar" charset="-79"/>
                <a:cs typeface="Arial Hebrew Scholar" pitchFamily="2" charset="-79"/>
              </a:rPr>
              <a:t> </a:t>
            </a:r>
            <a:r>
              <a:rPr kumimoji="1" lang="en-US" altLang="zh-CN" sz="3600" b="1" dirty="0">
                <a:solidFill>
                  <a:srgbClr val="C00000"/>
                </a:solidFill>
                <a:latin typeface="Arial Hebrew Scholar" pitchFamily="2" charset="-79"/>
                <a:ea typeface="Arial Hebrew Scholar" charset="-79"/>
                <a:cs typeface="Arial Hebrew Scholar" pitchFamily="2" charset="-79"/>
              </a:rPr>
              <a:t>Rec.</a:t>
            </a:r>
            <a:endParaRPr lang="zh-CN" altLang="en-US" b="1" dirty="0">
              <a:solidFill>
                <a:prstClr val="black"/>
              </a:solidFill>
              <a:latin typeface="Arial Hebrew Scholar" pitchFamily="2" charset="-79"/>
              <a:ea typeface="Arial Hebrew Scholar" charset="-79"/>
              <a:cs typeface="Arial Hebrew Scholar" pitchFamily="2" charset="-79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0A62002-82AD-7344-A78B-88188EB73812}"/>
              </a:ext>
            </a:extLst>
          </p:cNvPr>
          <p:cNvSpPr txBox="1"/>
          <p:nvPr/>
        </p:nvSpPr>
        <p:spPr>
          <a:xfrm>
            <a:off x="5585791" y="1592644"/>
            <a:ext cx="6604350" cy="3432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buClr>
                <a:srgbClr val="3130AB"/>
              </a:buClr>
              <a:buSzPct val="150000"/>
            </a:pPr>
            <a:r>
              <a:rPr kumimoji="1" lang="en" altLang="zh-CN" sz="2800" dirty="0">
                <a:latin typeface="Arial Hebrew Scholar" pitchFamily="2" charset="-79"/>
                <a:cs typeface="Arial Hebrew Scholar" pitchFamily="2" charset="-79"/>
              </a:rPr>
              <a:t>The reasons for a user clicking an article may come from </a:t>
            </a:r>
          </a:p>
          <a:p>
            <a:pPr marL="457200" indent="-457200">
              <a:lnSpc>
                <a:spcPct val="125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" altLang="zh-CN" sz="2400" dirty="0">
                <a:latin typeface="Arial Hebrew Scholar" pitchFamily="2" charset="-79"/>
                <a:cs typeface="Arial Hebrew Scholar" pitchFamily="2" charset="-79"/>
              </a:rPr>
              <a:t>interests in item contents (</a:t>
            </a:r>
            <a:r>
              <a:rPr kumimoji="1" lang="en" altLang="zh-CN" sz="2400" dirty="0">
                <a:solidFill>
                  <a:srgbClr val="AB4642"/>
                </a:solidFill>
                <a:latin typeface="Arial Hebrew Scholar" pitchFamily="2" charset="-79"/>
                <a:cs typeface="Arial Hebrew Scholar" pitchFamily="2" charset="-79"/>
              </a:rPr>
              <a:t>item</a:t>
            </a:r>
            <a:r>
              <a:rPr kumimoji="1" lang="en" altLang="zh-CN" sz="2400" dirty="0">
                <a:latin typeface="Arial Hebrew Scholar" pitchFamily="2" charset="-79"/>
                <a:cs typeface="Arial Hebrew Scholar" pitchFamily="2" charset="-79"/>
              </a:rPr>
              <a:t>)</a:t>
            </a:r>
          </a:p>
          <a:p>
            <a:pPr marL="457200" indent="-457200">
              <a:lnSpc>
                <a:spcPct val="125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" altLang="zh-CN" sz="2400" dirty="0">
                <a:latin typeface="Arial Hebrew Scholar" pitchFamily="2" charset="-79"/>
                <a:cs typeface="Arial Hebrew Scholar" pitchFamily="2" charset="-79"/>
              </a:rPr>
              <a:t>the recommendation of an expert (</a:t>
            </a:r>
            <a:r>
              <a:rPr kumimoji="1" lang="en" altLang="zh-CN" sz="2400" dirty="0">
                <a:solidFill>
                  <a:srgbClr val="AB4642"/>
                </a:solidFill>
                <a:latin typeface="Arial Hebrew Scholar" pitchFamily="2" charset="-79"/>
                <a:cs typeface="Arial Hebrew Scholar" pitchFamily="2" charset="-79"/>
              </a:rPr>
              <a:t>item-friend combination</a:t>
            </a:r>
            <a:r>
              <a:rPr kumimoji="1" lang="en" altLang="zh-CN" sz="2400" dirty="0">
                <a:latin typeface="Arial Hebrew Scholar" pitchFamily="2" charset="-79"/>
                <a:cs typeface="Arial Hebrew Scholar" pitchFamily="2" charset="-79"/>
              </a:rPr>
              <a:t>)</a:t>
            </a:r>
          </a:p>
          <a:p>
            <a:pPr marL="457200" indent="-457200">
              <a:lnSpc>
                <a:spcPct val="125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" altLang="zh-CN" sz="2400" dirty="0">
                <a:latin typeface="Arial Hebrew Scholar" pitchFamily="2" charset="-79"/>
                <a:cs typeface="Arial Hebrew Scholar" pitchFamily="2" charset="-79"/>
              </a:rPr>
              <a:t>the concerns on his friends themselves (</a:t>
            </a:r>
            <a:r>
              <a:rPr kumimoji="1" lang="en" altLang="zh-CN" sz="2400" dirty="0">
                <a:solidFill>
                  <a:srgbClr val="AB4642"/>
                </a:solidFill>
                <a:latin typeface="Arial Hebrew Scholar" pitchFamily="2" charset="-79"/>
                <a:cs typeface="Arial Hebrew Scholar" pitchFamily="2" charset="-79"/>
              </a:rPr>
              <a:t>friend</a:t>
            </a:r>
            <a:r>
              <a:rPr kumimoji="1" lang="en" altLang="zh-CN" sz="2400" dirty="0">
                <a:latin typeface="Arial Hebrew Scholar" pitchFamily="2" charset="-79"/>
                <a:cs typeface="Arial Hebrew Scholar" pitchFamily="2" charset="-79"/>
              </a:rPr>
              <a:t>).</a:t>
            </a:r>
            <a:endParaRPr kumimoji="1" lang="en" altLang="zh-CN" sz="2000" dirty="0">
              <a:latin typeface="Arial Hebrew Scholar" pitchFamily="2" charset="-79"/>
              <a:cs typeface="Arial Hebrew Scholar" pitchFamily="2" charset="-79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A37581A2-02D8-D54B-9A20-31A4EF3F0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3772" y="6108060"/>
            <a:ext cx="2748228" cy="74994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87D81B7-39EF-1F4B-B9F3-9B5AB3B786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6953" y="46970"/>
            <a:ext cx="2088629" cy="62605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996653B-A4BE-2842-8DD6-8DADEB511C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5532" y="93942"/>
            <a:ext cx="1386468" cy="54315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612E0C0-5722-414D-8538-61E4F8844C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2323" y="269219"/>
            <a:ext cx="1386468" cy="18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627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A631EBF7-B8BD-F849-92B0-E687B92847E5}"/>
              </a:ext>
            </a:extLst>
          </p:cNvPr>
          <p:cNvSpPr/>
          <p:nvPr/>
        </p:nvSpPr>
        <p:spPr>
          <a:xfrm>
            <a:off x="-2" y="0"/>
            <a:ext cx="12192002" cy="720000"/>
          </a:xfrm>
          <a:prstGeom prst="rect">
            <a:avLst/>
          </a:prstGeom>
          <a:solidFill>
            <a:srgbClr val="ECECE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endParaRPr lang="zh-CN" altLang="en-US" sz="3600" b="1" dirty="0">
              <a:solidFill>
                <a:prstClr val="black"/>
              </a:solidFill>
              <a:latin typeface="Arial Hebrew Scholar" pitchFamily="2" charset="-79"/>
              <a:ea typeface="Arial Hebrew Scholar" charset="-79"/>
              <a:cs typeface="Arial Hebrew Scholar" pitchFamily="2" charset="-79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924E50C-B434-3A4B-8680-F5C1A44A1AA3}"/>
              </a:ext>
            </a:extLst>
          </p:cNvPr>
          <p:cNvSpPr/>
          <p:nvPr/>
        </p:nvSpPr>
        <p:spPr>
          <a:xfrm>
            <a:off x="0" y="73669"/>
            <a:ext cx="24785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600" b="1" dirty="0">
                <a:solidFill>
                  <a:srgbClr val="C00000"/>
                </a:solidFill>
                <a:latin typeface="Arial Hebrew Scholar" pitchFamily="2" charset="-79"/>
                <a:ea typeface="Arial Hebrew Scholar" charset="-79"/>
                <a:cs typeface="Arial Hebrew Scholar" pitchFamily="2" charset="-79"/>
              </a:rPr>
              <a:t>Challenges</a:t>
            </a:r>
            <a:endParaRPr lang="zh-CN" altLang="en-US" b="1" dirty="0">
              <a:solidFill>
                <a:prstClr val="black"/>
              </a:solidFill>
              <a:latin typeface="Arial Hebrew Scholar" pitchFamily="2" charset="-79"/>
              <a:ea typeface="Arial Hebrew Scholar" charset="-79"/>
              <a:cs typeface="Arial Hebrew Scholar" pitchFamily="2" charset="-79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F7C7483-C54E-F24B-826C-7BABC3D08E15}"/>
              </a:ext>
            </a:extLst>
          </p:cNvPr>
          <p:cNvSpPr txBox="1"/>
          <p:nvPr/>
        </p:nvSpPr>
        <p:spPr>
          <a:xfrm>
            <a:off x="167283" y="1443561"/>
            <a:ext cx="11857431" cy="3832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3130AB"/>
              </a:buClr>
              <a:buSzPct val="150000"/>
            </a:pPr>
            <a:r>
              <a:rPr kumimoji="1" lang="en" altLang="zh-CN" sz="2800" b="1" dirty="0">
                <a:latin typeface="Arial Hebrew Scholar" pitchFamily="2" charset="-79"/>
                <a:cs typeface="Arial Hebrew Scholar" pitchFamily="2" charset="-79"/>
              </a:rPr>
              <a:t>C1: How to extract key information from multifaceted heterogeneous factors?</a:t>
            </a:r>
          </a:p>
          <a:p>
            <a:pPr marL="457200" indent="-457200">
              <a:lnSpc>
                <a:spcPct val="125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2400" i="1" dirty="0">
                <a:latin typeface="Arial Hebrew Scholar" pitchFamily="2" charset="-79"/>
                <a:cs typeface="Arial Hebrew Scholar" pitchFamily="2" charset="-79"/>
              </a:rPr>
              <a:t>FER involves </a:t>
            </a:r>
            <a:r>
              <a:rPr kumimoji="1" lang="en-US" altLang="zh-CN" sz="2400" i="1" dirty="0">
                <a:solidFill>
                  <a:srgbClr val="AB4642"/>
                </a:solidFill>
                <a:latin typeface="Arial Hebrew Scholar" pitchFamily="2" charset="-79"/>
                <a:cs typeface="Arial Hebrew Scholar" pitchFamily="2" charset="-79"/>
              </a:rPr>
              <a:t>multiple heterogeneous factors </a:t>
            </a:r>
            <a:r>
              <a:rPr kumimoji="1" lang="en-US" altLang="zh-CN" sz="2400" i="1" dirty="0">
                <a:latin typeface="Arial Hebrew Scholar" pitchFamily="2" charset="-79"/>
                <a:cs typeface="Arial Hebrew Scholar" pitchFamily="2" charset="-79"/>
              </a:rPr>
              <a:t>such as item contents, friend referrals and their interactions</a:t>
            </a:r>
          </a:p>
          <a:p>
            <a:pPr marL="457200" indent="-457200">
              <a:lnSpc>
                <a:spcPct val="15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endParaRPr kumimoji="1" lang="en" altLang="zh-CN" sz="2800" b="1" dirty="0">
              <a:latin typeface="Arial Hebrew Scholar" pitchFamily="2" charset="-79"/>
              <a:cs typeface="Arial Hebrew Scholar" pitchFamily="2" charset="-79"/>
            </a:endParaRPr>
          </a:p>
          <a:p>
            <a:pPr>
              <a:buClr>
                <a:srgbClr val="3130AB"/>
              </a:buClr>
              <a:buSzPct val="150000"/>
            </a:pPr>
            <a:r>
              <a:rPr kumimoji="1" lang="en" altLang="zh-CN" sz="2800" b="1" dirty="0">
                <a:latin typeface="Arial Hebrew Scholar" pitchFamily="2" charset="-79"/>
                <a:cs typeface="Arial Hebrew Scholar" pitchFamily="2" charset="-79"/>
              </a:rPr>
              <a:t>C2: How to exploit explicit friend referral information?</a:t>
            </a:r>
          </a:p>
          <a:p>
            <a:pPr marL="457200" indent="-457200">
              <a:lnSpc>
                <a:spcPct val="125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" altLang="zh-CN" sz="2400" i="1" dirty="0">
                <a:latin typeface="Arial Hebrew Scholar" pitchFamily="2" charset="-79"/>
                <a:cs typeface="Arial Hebrew Scholar" pitchFamily="2" charset="-79"/>
              </a:rPr>
              <a:t>The </a:t>
            </a:r>
            <a:r>
              <a:rPr kumimoji="1" lang="en" altLang="zh-CN" sz="2400" i="1" dirty="0">
                <a:solidFill>
                  <a:srgbClr val="AB4642"/>
                </a:solidFill>
                <a:latin typeface="Arial Hebrew Scholar" pitchFamily="2" charset="-79"/>
                <a:cs typeface="Arial Hebrew Scholar" pitchFamily="2" charset="-79"/>
              </a:rPr>
              <a:t>explicit friend referrals </a:t>
            </a:r>
            <a:r>
              <a:rPr kumimoji="1" lang="en" altLang="zh-CN" sz="2400" i="1" dirty="0">
                <a:latin typeface="Arial Hebrew Scholar" pitchFamily="2" charset="-79"/>
                <a:cs typeface="Arial Hebrew Scholar" pitchFamily="2" charset="-79"/>
              </a:rPr>
              <a:t>greatly emphasize the importance of social information in recommendation</a:t>
            </a:r>
            <a:endParaRPr kumimoji="1" lang="en" altLang="zh-CN" sz="2400" i="1" dirty="0">
              <a:solidFill>
                <a:srgbClr val="AB4642"/>
              </a:solidFill>
              <a:latin typeface="Arial Hebrew Scholar" pitchFamily="2" charset="-79"/>
              <a:cs typeface="Arial Hebrew Scholar" pitchFamily="2" charset="-79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8E55DC1-2228-5842-92D5-8C83ACB31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3772" y="6108060"/>
            <a:ext cx="2748228" cy="74994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03C8F4B-9873-D449-B51F-6F1CE65755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6953" y="46970"/>
            <a:ext cx="2088629" cy="62605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7245879-73F1-FA47-8710-3C7C9B42D2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5532" y="93942"/>
            <a:ext cx="1386468" cy="54315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34FEE42-1967-E34D-BBCB-893D163D5B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2323" y="269219"/>
            <a:ext cx="1386468" cy="1815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552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A631EBF7-B8BD-F849-92B0-E687B92847E5}"/>
              </a:ext>
            </a:extLst>
          </p:cNvPr>
          <p:cNvSpPr/>
          <p:nvPr/>
        </p:nvSpPr>
        <p:spPr>
          <a:xfrm>
            <a:off x="-2" y="0"/>
            <a:ext cx="12192002" cy="720000"/>
          </a:xfrm>
          <a:prstGeom prst="rect">
            <a:avLst/>
          </a:prstGeom>
          <a:solidFill>
            <a:srgbClr val="ECECE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endParaRPr lang="zh-CN" altLang="en-US" sz="3600" b="1" dirty="0">
              <a:solidFill>
                <a:prstClr val="black"/>
              </a:solidFill>
              <a:latin typeface="Arial Hebrew Scholar" pitchFamily="2" charset="-79"/>
              <a:ea typeface="Arial Hebrew Scholar" charset="-79"/>
              <a:cs typeface="Arial Hebrew Scholar" pitchFamily="2" charset="-79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924E50C-B434-3A4B-8680-F5C1A44A1AA3}"/>
              </a:ext>
            </a:extLst>
          </p:cNvPr>
          <p:cNvSpPr/>
          <p:nvPr/>
        </p:nvSpPr>
        <p:spPr>
          <a:xfrm>
            <a:off x="0" y="73669"/>
            <a:ext cx="17620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600" b="1" dirty="0">
                <a:solidFill>
                  <a:srgbClr val="C00000"/>
                </a:solidFill>
                <a:latin typeface="Arial Hebrew Scholar" pitchFamily="2" charset="-79"/>
                <a:ea typeface="Arial Hebrew Scholar" charset="-79"/>
                <a:cs typeface="Arial Hebrew Scholar" pitchFamily="2" charset="-79"/>
              </a:rPr>
              <a:t>Outline</a:t>
            </a:r>
            <a:endParaRPr lang="zh-CN" altLang="en-US" b="1" dirty="0">
              <a:solidFill>
                <a:prstClr val="black"/>
              </a:solidFill>
              <a:latin typeface="Arial Hebrew Scholar" pitchFamily="2" charset="-79"/>
              <a:ea typeface="Arial Hebrew Scholar" charset="-79"/>
              <a:cs typeface="Arial Hebrew Scholar" pitchFamily="2" charset="-79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901A56D-2754-F645-B0DF-21706EF05A56}"/>
              </a:ext>
            </a:extLst>
          </p:cNvPr>
          <p:cNvSpPr txBox="1"/>
          <p:nvPr/>
        </p:nvSpPr>
        <p:spPr>
          <a:xfrm>
            <a:off x="4480002" y="1716827"/>
            <a:ext cx="323199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3200" b="1" dirty="0">
                <a:solidFill>
                  <a:srgbClr val="AAAAAA"/>
                </a:solidFill>
                <a:latin typeface="Arial Hebrew Scholar" pitchFamily="2" charset="-79"/>
                <a:cs typeface="Arial Hebrew Scholar" pitchFamily="2" charset="-79"/>
              </a:rPr>
              <a:t>Motivation </a:t>
            </a:r>
          </a:p>
          <a:p>
            <a:pPr marL="457200" indent="-457200">
              <a:lnSpc>
                <a:spcPct val="20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3200" b="1" dirty="0">
                <a:latin typeface="Arial Hebrew Scholar" pitchFamily="2" charset="-79"/>
                <a:cs typeface="Arial Hebrew Scholar" pitchFamily="2" charset="-79"/>
              </a:rPr>
              <a:t>SIAN</a:t>
            </a:r>
          </a:p>
          <a:p>
            <a:pPr marL="457200" indent="-457200">
              <a:lnSpc>
                <a:spcPct val="20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3200" b="1" dirty="0">
                <a:solidFill>
                  <a:srgbClr val="AAAAAA"/>
                </a:solidFill>
                <a:latin typeface="Arial Hebrew Scholar" pitchFamily="2" charset="-79"/>
                <a:cs typeface="Arial Hebrew Scholar" pitchFamily="2" charset="-79"/>
              </a:rPr>
              <a:t>Experiments</a:t>
            </a:r>
          </a:p>
          <a:p>
            <a:pPr marL="457200" indent="-457200">
              <a:lnSpc>
                <a:spcPct val="200000"/>
              </a:lnSpc>
              <a:buClr>
                <a:srgbClr val="3130AB"/>
              </a:buClr>
              <a:buSzPct val="150000"/>
              <a:buFont typeface="Menlo Bold" panose="020B0609030804020204" pitchFamily="49" charset="0"/>
              <a:buChar char="▸"/>
            </a:pPr>
            <a:r>
              <a:rPr kumimoji="1" lang="en-US" altLang="zh-CN" sz="3200" b="1" dirty="0">
                <a:solidFill>
                  <a:srgbClr val="AAAAAA"/>
                </a:solidFill>
                <a:latin typeface="Arial Hebrew Scholar" pitchFamily="2" charset="-79"/>
                <a:cs typeface="Arial Hebrew Scholar" pitchFamily="2" charset="-79"/>
              </a:rPr>
              <a:t>Conclusions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74C2FC1-7811-9C4A-8C30-B2EEEE239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3772" y="6108060"/>
            <a:ext cx="2748228" cy="74994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148645D-123A-1443-90DB-2A08BB1D3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6953" y="46970"/>
            <a:ext cx="2088629" cy="62605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ACCE3D6-1C72-A048-8DE0-DF0FF0BB7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5532" y="93942"/>
            <a:ext cx="1386468" cy="54315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7ECDEC2-3258-CE4D-959E-5290FA8CF9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2323" y="269219"/>
            <a:ext cx="1386468" cy="18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1016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8|1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1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3|3.9|1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1635</TotalTime>
  <Words>655</Words>
  <Application>Microsoft Macintosh PowerPoint</Application>
  <PresentationFormat>宽屏</PresentationFormat>
  <Paragraphs>125</Paragraphs>
  <Slides>22</Slides>
  <Notes>22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8" baseType="lpstr">
      <vt:lpstr>等线</vt:lpstr>
      <vt:lpstr>等线 Light</vt:lpstr>
      <vt:lpstr>Arial</vt:lpstr>
      <vt:lpstr>Arial Hebrew Scholar</vt:lpstr>
      <vt:lpstr>Menlo Bold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Lu Yuanfu</dc:creator>
  <cp:lastModifiedBy>T163649</cp:lastModifiedBy>
  <cp:revision>209</cp:revision>
  <dcterms:created xsi:type="dcterms:W3CDTF">2020-06-17T14:23:17Z</dcterms:created>
  <dcterms:modified xsi:type="dcterms:W3CDTF">2020-07-20T12:45:09Z</dcterms:modified>
</cp:coreProperties>
</file>