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80" r:id="rId4"/>
    <p:sldId id="263" r:id="rId5"/>
    <p:sldId id="264" r:id="rId6"/>
    <p:sldId id="265" r:id="rId7"/>
    <p:sldId id="266" r:id="rId8"/>
    <p:sldId id="260" r:id="rId9"/>
    <p:sldId id="267" r:id="rId10"/>
    <p:sldId id="268" r:id="rId11"/>
    <p:sldId id="269" r:id="rId12"/>
    <p:sldId id="270" r:id="rId13"/>
    <p:sldId id="271" r:id="rId14"/>
    <p:sldId id="261" r:id="rId15"/>
    <p:sldId id="272" r:id="rId16"/>
    <p:sldId id="274" r:id="rId17"/>
    <p:sldId id="275" r:id="rId18"/>
    <p:sldId id="276" r:id="rId19"/>
    <p:sldId id="277" r:id="rId20"/>
    <p:sldId id="278" r:id="rId21"/>
    <p:sldId id="262" r:id="rId22"/>
    <p:sldId id="279" r:id="rId23"/>
    <p:sldId id="28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4642"/>
    <a:srgbClr val="C00000"/>
    <a:srgbClr val="AAAAAA"/>
    <a:srgbClr val="009C9E"/>
    <a:srgbClr val="BE0D07"/>
    <a:srgbClr val="EBEBEB"/>
    <a:srgbClr val="7B1042"/>
    <a:srgbClr val="3130A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83"/>
    <p:restoredTop sz="94674"/>
  </p:normalViewPr>
  <p:slideViewPr>
    <p:cSldViewPr snapToGrid="0" snapToObjects="1">
      <p:cViewPr varScale="1">
        <p:scale>
          <a:sx n="109" d="100"/>
          <a:sy n="109" d="100"/>
        </p:scale>
        <p:origin x="10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DE828-27D6-5A43-84D0-75CA2D53C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EF41217-355C-C140-BF1B-69B28B176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E9C45E-22C1-854C-9E7E-934E64C3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88B2E0-7E80-3347-B610-B4903D857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74E839-B600-B041-BE49-23270C3D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1595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3F678-CE96-6A4D-BB34-57BA7F82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3924D0-0BFE-EF41-BEA0-959FE5E6D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C6493B-1A6C-3747-89A5-3AC13333B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2EF790-F653-DD40-A940-647FFFA3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0D8CA0-3055-634F-94D0-9C7C3821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6550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9AED8C-B9ED-D648-BAB1-29F639B08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7C8EE7-FA20-A04D-8A5E-8F6F9915E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FA61F3-9442-E84D-898B-1C2BF267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790D1E-36C8-3149-A27D-2B5FC6E4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4F08E7-C842-AA48-A332-5065EB2A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240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95F49F-7242-9C40-88EE-19DCE1B0B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768029-3B8E-E348-9562-7BD11002B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97A326-1A32-2249-A411-97F243D7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48F19-176C-1A43-9313-2DCAF11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56E070-94B4-6144-9733-807C7DE2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817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5B08F8-2203-1440-B8A8-141CC4419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EF5AFE-4D79-4842-A7A7-C7CBC66AA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478204-93C0-434F-BF8B-A6E3AC0E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45F192-8F3B-E640-BD70-681FCE835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C536D8-9171-274C-B331-590C3FB8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6188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C2AE5C-BBF2-984D-BA9A-1057C1DA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7EA87-7807-A243-86A2-CA4A26A8D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387CC-DB42-7546-BE75-6371A0F2A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191940-EBE0-604B-B937-2F9D11C21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284EFB-9908-2D4F-97B8-DAB583752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EEED79-3C85-8A46-B60C-7003A0BE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0172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5D18D-D4F4-5C41-9A13-EB62ABA0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8EA28D-1DB2-9549-B839-2F58233EB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FCFA47-810D-2D4D-9273-D6A6E266C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0D43BB-3C5E-524C-A3D3-99204D389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9A262D-CAC7-1949-AAE8-04D567AAE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CEAADB8-4738-8D40-94CF-FF284F3F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2020/7/13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DB31C92-9719-7945-88BB-1463CF13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589BBE-EE54-4543-90C3-3A47E37F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817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67F14D-2D26-154C-AF1D-047E6D5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A59439-98B6-BD4B-A39D-327F19A96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2020/7/13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2F84963-EF18-C94D-9601-64CC8BACC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F06C487-0322-B34D-BA21-2E80BC851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001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C3DE2-A039-694A-8C0B-8324E73C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2020/7/13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710005-B5D3-8049-BA9F-F50E9B3F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BE9D1C-8DA8-F347-823B-9DFB1C32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472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DE6AA-AE8E-BE4F-910E-29419342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07687B-EB20-E94D-B3B3-5246CC66E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A245A8-D360-1847-80E4-D2AE9F722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CDB57A-4933-644C-B994-173BEE256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CEA520-802D-0942-BDE3-EAC10C3DC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C2DA560-9AFE-E548-B6E7-A5E858E4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381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5C1CA5-3767-994B-A605-A9852B013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385EB2-92D3-AE43-A34A-2B5B400028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6D66B3-BC28-6D42-BFF8-08B790060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DA95D7-AC70-3340-BC67-C2809BD9D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B3D7C0-3AD6-A048-8C52-755AB97D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A1E2D-529D-2140-96E1-1CEC37A2A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59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748D2C6-62C2-0841-BB37-B27EE8D6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DF1731-1681-AF49-B17F-99B017ECD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7C36FB-A437-D64C-817F-183E7F6EB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C0F05-320A-1F45-A2D4-DEC4E5EA12AF}" type="datetimeFigureOut">
              <a:rPr kumimoji="1" lang="zh-CN" altLang="en-US" smtClean="0"/>
              <a:t>2020/7/13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516D16-B907-B244-9DE9-C483CCF79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C95EC3-0214-0C4D-B431-5AC32913F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072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tiff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1.tif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5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tiff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emf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>
            <a:extLst>
              <a:ext uri="{FF2B5EF4-FFF2-40B4-BE49-F238E27FC236}">
                <a16:creationId xmlns:a16="http://schemas.microsoft.com/office/drawing/2014/main" id="{01A9DE69-F79E-9948-8DAA-E2D9BD6C6CC5}"/>
              </a:ext>
            </a:extLst>
          </p:cNvPr>
          <p:cNvSpPr/>
          <p:nvPr/>
        </p:nvSpPr>
        <p:spPr>
          <a:xfrm>
            <a:off x="831619" y="876075"/>
            <a:ext cx="10528751" cy="1768905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Meta-learning on Heterogeneous Information Networks for Cold-start Recommendation</a:t>
            </a:r>
            <a:endParaRPr kumimoji="1" lang="zh-CN" altLang="en-US" sz="36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5D6E03-C946-1E4A-881F-76148DC6061D}"/>
              </a:ext>
            </a:extLst>
          </p:cNvPr>
          <p:cNvSpPr txBox="1"/>
          <p:nvPr/>
        </p:nvSpPr>
        <p:spPr>
          <a:xfrm>
            <a:off x="2431178" y="3064081"/>
            <a:ext cx="7329635" cy="13811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Yuanfu Lu</a:t>
            </a:r>
            <a:r>
              <a:rPr kumimoji="1" lang="en-US" altLang="zh-CN" sz="2400" baseline="300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1</a:t>
            </a:r>
            <a:r>
              <a:rPr kumimoji="1" lang="en-US" altLang="zh-CN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, </a:t>
            </a:r>
            <a:r>
              <a:rPr kumimoji="1" lang="en-US" altLang="zh-CN" sz="2400" b="1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Yuan</a:t>
            </a:r>
            <a:r>
              <a:rPr kumimoji="1" lang="zh-CN" altLang="en-US" sz="2400" b="1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2400" b="1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Fang</a:t>
            </a:r>
            <a:r>
              <a:rPr kumimoji="1" lang="en-US" altLang="zh-CN" sz="2400" b="1" baseline="300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2</a:t>
            </a:r>
            <a:r>
              <a:rPr kumimoji="1" lang="en-US" altLang="zh-CN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, Chuan Shi</a:t>
            </a:r>
            <a:r>
              <a:rPr kumimoji="1" lang="en-US" altLang="zh-CN" sz="2400" baseline="300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1</a:t>
            </a:r>
            <a:r>
              <a:rPr kumimoji="1" lang="en-US" altLang="zh-CN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 </a:t>
            </a:r>
          </a:p>
          <a:p>
            <a:pPr algn="ctr">
              <a:lnSpc>
                <a:spcPct val="120000"/>
              </a:lnSpc>
            </a:pPr>
            <a:r>
              <a:rPr kumimoji="1" lang="en-US" altLang="zh-CN" sz="2400" baseline="300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1</a:t>
            </a:r>
            <a:r>
              <a:rPr kumimoji="1" lang="en-US" altLang="zh-CN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Beijing University of Posts and Telecommunications</a:t>
            </a:r>
          </a:p>
          <a:p>
            <a:pPr algn="ctr">
              <a:lnSpc>
                <a:spcPct val="120000"/>
              </a:lnSpc>
            </a:pPr>
            <a:r>
              <a:rPr kumimoji="1" lang="en-US" altLang="zh-CN" sz="2400" baseline="300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2</a:t>
            </a:r>
            <a:r>
              <a:rPr kumimoji="1" lang="en-US" altLang="zh-CN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Singapore Management University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8B8EB1C-6A5B-0343-86A5-AAD5B2425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57" y="4799937"/>
            <a:ext cx="3977271" cy="11921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C57A0D-E74C-6446-B8D9-227A3322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768" y="4729150"/>
            <a:ext cx="3043175" cy="11921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E9A9425-CE7A-B34B-B1A3-5DF91FC1D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781" y="0"/>
            <a:ext cx="2769219" cy="7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51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8460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Semantic-enhanced Task Constructor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Arial Hebrew Scholar" charset="-79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AAC1BC-135D-4C1C-BA93-7E51B0D66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91" y="1138984"/>
            <a:ext cx="3996138" cy="4835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3902B9-A096-4B01-BB0F-572B78B589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088"/>
          <a:stretch/>
        </p:blipFill>
        <p:spPr>
          <a:xfrm>
            <a:off x="6511430" y="1345073"/>
            <a:ext cx="1963497" cy="600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B589C0-3A37-4032-A2B7-9209EAE11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3299" y="3623982"/>
            <a:ext cx="2303467" cy="705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C8E16-FC74-42F3-8358-4EC880EE56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3299" y="3078430"/>
            <a:ext cx="3257052" cy="5758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91F17-E958-443F-95B0-F5FFFE98D7FA}"/>
              </a:ext>
            </a:extLst>
          </p:cNvPr>
          <p:cNvSpPr txBox="1"/>
          <p:nvPr/>
        </p:nvSpPr>
        <p:spPr>
          <a:xfrm>
            <a:off x="4756942" y="1488222"/>
            <a:ext cx="189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set of </a:t>
            </a:r>
            <a:r>
              <a:rPr lang="en-SG" i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SG" dirty="0">
              <a:solidFill>
                <a:srgbClr val="AB4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9931D7-FD49-457F-A00E-C9AA7264FA12}"/>
              </a:ext>
            </a:extLst>
          </p:cNvPr>
          <p:cNvSpPr txBox="1"/>
          <p:nvPr/>
        </p:nvSpPr>
        <p:spPr>
          <a:xfrm>
            <a:off x="8044748" y="2610731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meta-path reachable items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3EE45-C0B9-4411-939E-48A92A08C904}"/>
              </a:ext>
            </a:extLst>
          </p:cNvPr>
          <p:cNvSpPr txBox="1"/>
          <p:nvPr/>
        </p:nvSpPr>
        <p:spPr>
          <a:xfrm>
            <a:off x="6555483" y="198610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items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5DF45E-EE62-4072-8806-03DEF43E2260}"/>
              </a:ext>
            </a:extLst>
          </p:cNvPr>
          <p:cNvCxnSpPr>
            <a:cxnSpLocks/>
          </p:cNvCxnSpPr>
          <p:nvPr/>
        </p:nvCxnSpPr>
        <p:spPr>
          <a:xfrm flipV="1">
            <a:off x="7260155" y="1857554"/>
            <a:ext cx="274693" cy="180988"/>
          </a:xfrm>
          <a:prstGeom prst="straightConnector1">
            <a:avLst/>
          </a:prstGeom>
          <a:ln>
            <a:solidFill>
              <a:srgbClr val="AB46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83E0621-340B-4817-B8F9-AD60B7FD31E0}"/>
              </a:ext>
            </a:extLst>
          </p:cNvPr>
          <p:cNvSpPr txBox="1"/>
          <p:nvPr/>
        </p:nvSpPr>
        <p:spPr>
          <a:xfrm>
            <a:off x="8015201" y="198201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semantically related items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69E4019-0EAB-4ECD-8C8D-12B126F92F0B}"/>
              </a:ext>
            </a:extLst>
          </p:cNvPr>
          <p:cNvCxnSpPr>
            <a:cxnSpLocks/>
          </p:cNvCxnSpPr>
          <p:nvPr/>
        </p:nvCxnSpPr>
        <p:spPr>
          <a:xfrm flipH="1" flipV="1">
            <a:off x="8311601" y="1853457"/>
            <a:ext cx="263432" cy="185085"/>
          </a:xfrm>
          <a:prstGeom prst="straightConnector1">
            <a:avLst/>
          </a:prstGeom>
          <a:ln>
            <a:solidFill>
              <a:srgbClr val="AB46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39ADA64-40F2-46B3-8551-37F2C80EE69F}"/>
              </a:ext>
            </a:extLst>
          </p:cNvPr>
          <p:cNvCxnSpPr>
            <a:cxnSpLocks/>
          </p:cNvCxnSpPr>
          <p:nvPr/>
        </p:nvCxnSpPr>
        <p:spPr>
          <a:xfrm>
            <a:off x="9408801" y="2355439"/>
            <a:ext cx="0" cy="255292"/>
          </a:xfrm>
          <a:prstGeom prst="straightConnector1">
            <a:avLst/>
          </a:prstGeom>
          <a:ln>
            <a:solidFill>
              <a:srgbClr val="AB46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9C6C31-80CD-4227-82DA-0B2CB2768567}"/>
              </a:ext>
            </a:extLst>
          </p:cNvPr>
          <p:cNvGrpSpPr/>
          <p:nvPr/>
        </p:nvGrpSpPr>
        <p:grpSpPr>
          <a:xfrm>
            <a:off x="7337136" y="4346265"/>
            <a:ext cx="4233839" cy="1074239"/>
            <a:chOff x="4668664" y="4528965"/>
            <a:chExt cx="4233839" cy="10742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8905D8-23A5-447E-99D7-C5C0F2959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45506"/>
            <a:stretch/>
          </p:blipFill>
          <p:spPr>
            <a:xfrm>
              <a:off x="4668664" y="4528965"/>
              <a:ext cx="3806263" cy="60682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1D5F5D-9D51-49AC-AD63-2098BFBE2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4494"/>
            <a:stretch/>
          </p:blipFill>
          <p:spPr>
            <a:xfrm>
              <a:off x="5724062" y="4996377"/>
              <a:ext cx="3178441" cy="60682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334972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4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6171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Co-adaptation Meta-learner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Arial Hebrew Scholar" charset="-79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E677FAA-B740-4046-996F-E0B16611F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36" y="959410"/>
            <a:ext cx="9905420" cy="37952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37290E4-F65C-DE4F-A514-166EB8368F65}"/>
                  </a:ext>
                </a:extLst>
              </p:cNvPr>
              <p:cNvSpPr/>
              <p:nvPr/>
            </p:nvSpPr>
            <p:spPr>
              <a:xfrm>
                <a:off x="2071051" y="4754693"/>
                <a:ext cx="9228319" cy="1784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Clr>
                    <a:srgbClr val="3130AB"/>
                  </a:buClr>
                  <a:buSzPct val="150000"/>
                  <a:buFont typeface="Menlo Bold" panose="020B0609030804020204" pitchFamily="49" charset="0"/>
                  <a:buChar char="▸"/>
                </a:pPr>
                <a:r>
                  <a:rPr kumimoji="1" lang="en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Base</a:t>
                </a:r>
                <a:r>
                  <a:rPr kumimoji="1" lang="zh-CN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Model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rgbClr val="AB4642"/>
                            </a:solidFill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AB4642"/>
                            </a:solidFill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AB4642"/>
                            </a:solidFill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𝜃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rgbClr val="AB4642"/>
                        </a:solidFill>
                        <a:latin typeface="Cambria Math" panose="02040503050406030204" pitchFamily="18" charset="0"/>
                        <a:cs typeface="Arial Hebrew Scholar" pitchFamily="2" charset="-79"/>
                      </a:rPr>
                      <m:t>=(</m:t>
                    </m:r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rgbClr val="AB4642"/>
                            </a:solidFill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AB4642"/>
                            </a:solidFill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𝑔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AB4642"/>
                            </a:solidFill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𝜙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rgbClr val="AB4642"/>
                        </a:solidFill>
                        <a:latin typeface="Cambria Math" panose="02040503050406030204" pitchFamily="18" charset="0"/>
                        <a:cs typeface="Arial Hebrew Scholar" pitchFamily="2" charset="-79"/>
                      </a:rPr>
                      <m:t>, </m:t>
                    </m:r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rgbClr val="AB4642"/>
                            </a:solidFill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AB4642"/>
                            </a:solidFill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h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AB4642"/>
                            </a:solidFill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𝜔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rgbClr val="AB4642"/>
                        </a:solidFill>
                        <a:latin typeface="Cambria Math" panose="02040503050406030204" pitchFamily="18" charset="0"/>
                        <a:cs typeface="Arial Hebrew Scholar" pitchFamily="2" charset="-79"/>
                      </a:rPr>
                      <m:t>)</m:t>
                    </m:r>
                  </m:oMath>
                </a14:m>
                <a:r>
                  <a:rPr kumimoji="1" lang="en-US" altLang="zh-CN" sz="2400" dirty="0">
                    <a:solidFill>
                      <a:srgbClr val="AB4642"/>
                    </a:solidFill>
                    <a:latin typeface="Arial Hebrew Scholar" pitchFamily="2" charset="-79"/>
                    <a:cs typeface="Arial Hebrew Scholar" pitchFamily="2" charset="-79"/>
                  </a:rPr>
                  <a:t> </a:t>
                </a:r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parameterized by</a:t>
                </a:r>
                <a14:m>
                  <m:oMath xmlns:m="http://schemas.openxmlformats.org/officeDocument/2006/math">
                    <m:r>
                      <a:rPr kumimoji="1" lang="en-US" altLang="zh-CN" sz="2400" b="0" i="1">
                        <a:latin typeface="Cambria Math" panose="02040503050406030204" pitchFamily="18" charset="0"/>
                        <a:cs typeface="Arial Hebrew Scholar" pitchFamily="2" charset="-79"/>
                      </a:rPr>
                      <m:t> 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𝜃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𝜙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,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𝜔</m:t>
                        </m:r>
                      </m:e>
                    </m:d>
                  </m:oMath>
                </a14:m>
                <a:endParaRPr kumimoji="1" lang="en-US" altLang="zh-CN" sz="2400" b="0" dirty="0">
                  <a:latin typeface="Arial Hebrew Scholar" pitchFamily="2" charset="-79"/>
                  <a:cs typeface="Arial Hebrew Scholar" pitchFamily="2" charset="-79"/>
                </a:endParaRPr>
              </a:p>
              <a:p>
                <a:pPr marL="457200" indent="-457200">
                  <a:lnSpc>
                    <a:spcPct val="150000"/>
                  </a:lnSpc>
                  <a:buClr>
                    <a:srgbClr val="3130AB"/>
                  </a:buClr>
                  <a:buSzPct val="150000"/>
                  <a:buFont typeface="Menlo Bold" panose="020B0609030804020204" pitchFamily="49" charset="0"/>
                  <a:buChar char="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0" smtClean="0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  <m:t>𝐱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  <m:t>𝑢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= 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𝑔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𝑢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, </m:t>
                        </m:r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  <m:t>𝐶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  <m:t>𝑢</m:t>
                            </m:r>
                          </m:sub>
                        </m:sSub>
                      </m:e>
                    </m:d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=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𝜎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(</m:t>
                    </m:r>
                    <m:r>
                      <m:rPr>
                        <m:sty m:val="p"/>
                      </m:rPr>
                      <a:rPr kumimoji="1" lang="en-US" altLang="zh-CN" sz="2400" b="0" i="0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MEAN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({</m:t>
                    </m:r>
                    <m:r>
                      <a:rPr kumimoji="1" lang="en-US" altLang="zh-CN" sz="2400" b="1" i="0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𝐖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𝑒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𝑗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+</m:t>
                    </m:r>
                    <m:r>
                      <a:rPr kumimoji="1" lang="en-US" altLang="zh-CN" sz="2400" b="1" i="0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𝐛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: 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𝑗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∈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𝐶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𝑢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}))</m:t>
                    </m:r>
                  </m:oMath>
                </a14:m>
                <a:endParaRPr kumimoji="1" lang="en-US" altLang="zh-CN" sz="2400" dirty="0">
                  <a:latin typeface="Arial Hebrew Scholar" pitchFamily="2" charset="-79"/>
                  <a:cs typeface="Arial Hebrew Scholar" pitchFamily="2" charset="-79"/>
                </a:endParaRPr>
              </a:p>
              <a:p>
                <a:pPr marL="457200" indent="-457200">
                  <a:lnSpc>
                    <a:spcPct val="150000"/>
                  </a:lnSpc>
                  <a:buClr>
                    <a:srgbClr val="3130AB"/>
                  </a:buClr>
                  <a:buSzPct val="150000"/>
                  <a:buFont typeface="Menlo Bold" panose="020B0609030804020204" pitchFamily="49" charset="0"/>
                  <a:buChar char="▸"/>
                </a:pP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 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𝑢𝑖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=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h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𝜔</m:t>
                        </m:r>
                      </m:sub>
                    </m:sSub>
                    <m:d>
                      <m:d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  <m:t>𝐱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  <m:t>𝑢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, </m:t>
                        </m:r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0" smtClean="0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  <m:t>𝐞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Arial Hebrew Scholar" pitchFamily="2" charset="-79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zh-CN" sz="2400" b="0" i="0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MLP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(</m:t>
                    </m:r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sSubPr>
                      <m:e>
                        <m:r>
                          <a:rPr kumimoji="1" lang="en-US" altLang="zh-CN" sz="2400" b="1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𝐱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𝑢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⊕</m:t>
                    </m:r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sSubPr>
                      <m:e>
                        <m:r>
                          <a:rPr kumimoji="1" lang="en-US" altLang="zh-CN" sz="2400" b="1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𝐞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𝑖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)</m:t>
                    </m:r>
                  </m:oMath>
                </a14:m>
                <a:endParaRPr kumimoji="1" lang="en-US" altLang="zh-CN" sz="2400" dirty="0">
                  <a:latin typeface="Arial Hebrew Scholar" pitchFamily="2" charset="-79"/>
                  <a:cs typeface="Arial Hebrew Scholar" pitchFamily="2" charset="-79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37290E4-F65C-DE4F-A514-166EB8368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051" y="4754693"/>
                <a:ext cx="9228319" cy="1784591"/>
              </a:xfrm>
              <a:prstGeom prst="rect">
                <a:avLst/>
              </a:prstGeom>
              <a:blipFill>
                <a:blip r:embed="rId8"/>
                <a:stretch>
                  <a:fillRect l="-1982" t="-4778" b="-1365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55552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6160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Co-adaptation Meta-learner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Arial Hebrew Scholar" charset="-79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E677FAA-B740-4046-996F-E0B16611F7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22"/>
          <a:stretch/>
        </p:blipFill>
        <p:spPr>
          <a:xfrm>
            <a:off x="1995105" y="1129707"/>
            <a:ext cx="8201788" cy="3504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37290E4-F65C-DE4F-A514-166EB8368F65}"/>
                  </a:ext>
                </a:extLst>
              </p:cNvPr>
              <p:cNvSpPr/>
              <p:nvPr/>
            </p:nvSpPr>
            <p:spPr>
              <a:xfrm>
                <a:off x="1995105" y="4864129"/>
                <a:ext cx="8201788" cy="1408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3130AB"/>
                  </a:buClr>
                  <a:buSzPct val="150000"/>
                  <a:buFont typeface="Menlo Bold" panose="020B0609030804020204" pitchFamily="49" charset="0"/>
                  <a:buChar char="▸"/>
                </a:pPr>
                <a:r>
                  <a:rPr kumimoji="1" lang="en-US" altLang="zh-CN" sz="2400" dirty="0">
                    <a:solidFill>
                      <a:srgbClr val="AB464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semantic</a:t>
                </a:r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-wise adaptation </a:t>
                </a:r>
                <a:r>
                  <a:rPr kumimoji="1" lang="en-US" altLang="zh-CN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sSubSupPr>
                      <m:e>
                        <m:r>
                          <a:rPr kumimoji="1" lang="en-US" altLang="zh-CN" sz="240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𝜙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𝑢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𝑝</m:t>
                        </m:r>
                      </m:sup>
                    </m:sSubSup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=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𝜙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−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𝛼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 </m:t>
                    </m:r>
                    <m:f>
                      <m:f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fPr>
                      <m:num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𝜕</m:t>
                        </m:r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Hebrew Scholar" pitchFamily="2" charset="-79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Hebrew Scholar" pitchFamily="2" charset="-79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Hebrew Scholar" pitchFamily="2" charset="-79"/>
                                  </a:rPr>
                                  <m:t>𝒯</m:t>
                                </m:r>
                              </m:sub>
                            </m:sSub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𝑢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(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𝜔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,   </m:t>
                        </m:r>
                        <m:sSubSup>
                          <m:sSub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𝐱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𝑢</m:t>
                            </m:r>
                          </m:sub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𝑝</m:t>
                            </m:r>
                          </m:sup>
                        </m:sSub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,</m:t>
                        </m:r>
                        <m:sSubSup>
                          <m:sSub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𝒮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𝑢</m:t>
                            </m:r>
                          </m:sub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ℛ</m:t>
                            </m:r>
                          </m:sup>
                        </m:sSub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)</m:t>
                        </m:r>
                      </m:num>
                      <m:den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𝜕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𝜙</m:t>
                        </m:r>
                      </m:den>
                    </m:f>
                  </m:oMath>
                </a14:m>
                <a:endParaRPr kumimoji="1" lang="en-US" altLang="zh-CN" sz="2400" b="0" dirty="0">
                  <a:latin typeface="Arial Hebrew Scholar" pitchFamily="2" charset="-79"/>
                  <a:cs typeface="Arial Hebrew Scholar" pitchFamily="2" charset="-79"/>
                </a:endParaRPr>
              </a:p>
              <a:p>
                <a:pPr marL="457200" indent="-457200">
                  <a:buClr>
                    <a:srgbClr val="3130AB"/>
                  </a:buClr>
                  <a:buSzPct val="150000"/>
                  <a:buFont typeface="Menlo Bold" panose="020B0609030804020204" pitchFamily="49" charset="0"/>
                  <a:buChar char="▸"/>
                </a:pPr>
                <a:r>
                  <a:rPr kumimoji="1" lang="en-US" altLang="zh-CN" sz="2400" dirty="0">
                    <a:solidFill>
                      <a:srgbClr val="AB464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task</a:t>
                </a:r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-wise adaptation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sSub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𝜔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𝑢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𝑝</m:t>
                        </m:r>
                      </m:sup>
                    </m:sSubSup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=</m:t>
                    </m:r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𝜔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  <m:t>𝑝</m:t>
                        </m:r>
                      </m:sup>
                    </m:sSup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−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𝛽</m:t>
                    </m:r>
                  </m:oMath>
                </a14:m>
                <a:r>
                  <a:rPr kumimoji="1" lang="en-US" altLang="zh-CN" sz="2400" dirty="0">
                    <a:cs typeface="Arial Hebrew Scholar" pitchFamily="2" charset="-79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cs typeface="Arial Hebrew Scholar" pitchFamily="2" charset="-79"/>
                          </a:rPr>
                        </m:ctrlPr>
                      </m:fPr>
                      <m:num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𝜕</m:t>
                        </m:r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Hebrew Scholar" pitchFamily="2" charset="-79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Hebrew Scholar" pitchFamily="2" charset="-79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Hebrew Scholar" pitchFamily="2" charset="-79"/>
                                  </a:rPr>
                                  <m:t>𝒯</m:t>
                                </m:r>
                              </m:sub>
                            </m:sSub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𝑢</m:t>
                            </m:r>
                          </m:sub>
                        </m:sSub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</m:ctrlPr>
                          </m:sSup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𝜔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𝑝</m:t>
                            </m:r>
                          </m:sup>
                        </m:sSup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,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   </m:t>
                        </m:r>
                        <m:sSubSup>
                          <m:sSubSup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𝐱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𝑢</m:t>
                            </m:r>
                          </m:sub>
                          <m:sup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𝑝</m:t>
                            </m:r>
                            <m:d>
                              <m:dPr>
                                <m:begChr m:val="⟨"/>
                                <m:endChr m:val="⟩"/>
                                <m:ctrlPr>
                                  <a:rPr kumimoji="1" lang="en-SG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Hebrew Scholar" pitchFamily="2" charset="-79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Hebrew Scholar" pitchFamily="2" charset="-79"/>
                                  </a:rPr>
                                  <m:t>𝒮</m:t>
                                </m:r>
                              </m:e>
                            </m:d>
                          </m:sup>
                        </m:sSub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,   </m:t>
                        </m:r>
                        <m:sSubSup>
                          <m:sSubSup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</m:ctrlPr>
                          </m:sSubSup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𝒮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𝑢</m:t>
                            </m:r>
                          </m:sub>
                          <m:sup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ℛ</m:t>
                            </m:r>
                          </m:sup>
                        </m:sSubSup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)</m:t>
                        </m:r>
                      </m:num>
                      <m:den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Hebrew Scholar" pitchFamily="2" charset="-79"/>
                          </a:rPr>
                          <m:t>𝜕</m:t>
                        </m:r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𝜔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Hebrew Scholar" pitchFamily="2" charset="-79"/>
                              </a:rPr>
                              <m:t>𝑝</m:t>
                            </m:r>
                          </m:sup>
                        </m:sSup>
                      </m:den>
                    </m:f>
                  </m:oMath>
                </a14:m>
                <a:endParaRPr kumimoji="1" lang="en-US" altLang="zh-CN" sz="2400" dirty="0">
                  <a:latin typeface="Arial Hebrew Scholar" pitchFamily="2" charset="-79"/>
                  <a:cs typeface="Arial Hebrew Scholar" pitchFamily="2" charset="-79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37290E4-F65C-DE4F-A514-166EB8368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5105" y="4864129"/>
                <a:ext cx="8201788" cy="1408912"/>
              </a:xfrm>
              <a:prstGeom prst="rect">
                <a:avLst/>
              </a:prstGeom>
              <a:blipFill>
                <a:blip r:embed="rId8"/>
                <a:stretch>
                  <a:fillRect l="-2155" t="-4762" b="-1212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798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2975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Optimization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Arial Hebrew Scholar" charset="-79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37290E4-F65C-DE4F-A514-166EB8368F65}"/>
                  </a:ext>
                </a:extLst>
              </p:cNvPr>
              <p:cNvSpPr/>
              <p:nvPr/>
            </p:nvSpPr>
            <p:spPr>
              <a:xfrm>
                <a:off x="909425" y="1448444"/>
                <a:ext cx="10589341" cy="41354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Clr>
                    <a:srgbClr val="3130AB"/>
                  </a:buClr>
                  <a:buSzPct val="150000"/>
                  <a:buFont typeface="Menlo Bold" panose="020B0609030804020204" pitchFamily="49" charset="0"/>
                  <a:buChar char="▸"/>
                </a:pPr>
                <a:r>
                  <a:rPr kumimoji="1"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Objective function to optimize global prior </a:t>
                </a:r>
                <a14:m>
                  <m:oMath xmlns:m="http://schemas.openxmlformats.org/officeDocument/2006/math">
                    <m:r>
                      <a:rPr kumimoji="1" lang="en-SG" altLang="zh-CN" sz="28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𝜃</m:t>
                    </m:r>
                    <m:r>
                      <a:rPr kumimoji="1" lang="en-SG" altLang="zh-CN" sz="28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={</m:t>
                    </m:r>
                    <m:r>
                      <a:rPr kumimoji="1" lang="en-SG" altLang="zh-CN" sz="28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𝜙</m:t>
                    </m:r>
                    <m:r>
                      <a:rPr kumimoji="1" lang="en-SG" altLang="zh-CN" sz="28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,</m:t>
                    </m:r>
                    <m:r>
                      <a:rPr kumimoji="1" lang="en-SG" altLang="zh-CN" sz="28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𝜔</m:t>
                    </m:r>
                    <m:r>
                      <a:rPr kumimoji="1" lang="en-SG" altLang="zh-CN" sz="2800" b="0" i="1" smtClean="0">
                        <a:latin typeface="Cambria Math" panose="02040503050406030204" pitchFamily="18" charset="0"/>
                        <a:cs typeface="Arial Hebrew Scholar" pitchFamily="2" charset="-79"/>
                      </a:rPr>
                      <m:t>}</m:t>
                    </m:r>
                  </m:oMath>
                </a14:m>
                <a:endParaRPr kumimoji="1" lang="en-US" altLang="zh-C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buClr>
                    <a:srgbClr val="3130AB"/>
                  </a:buClr>
                  <a:buSzPct val="150000"/>
                  <a:buFont typeface="Menlo Bold" panose="020B0609030804020204" pitchFamily="49" charset="0"/>
                  <a:buChar char="▸"/>
                </a:pPr>
                <a:endParaRPr kumimoji="1" lang="en-US" altLang="zh-C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buClr>
                    <a:srgbClr val="3130AB"/>
                  </a:buClr>
                  <a:buSzPct val="15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  <a:cs typeface="Arial Hebrew Scholar" pitchFamily="2" charset="-79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  <a:cs typeface="Arial Hebrew Scholar" pitchFamily="2" charset="-79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400">
                                  <a:latin typeface="Cambria Math" panose="02040503050406030204" pitchFamily="18" charset="0"/>
                                  <a:cs typeface="Arial Hebrew Scholar" pitchFamily="2" charset="-79"/>
                                </a:rPr>
                                <m:t>min</m:t>
                              </m:r>
                            </m:e>
                            <m:lim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cs typeface="Arial Hebrew Scholar" pitchFamily="2" charset="-79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  <a:cs typeface="Arial Hebrew Scholar" pitchFamily="2" charset="-79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9"/>
                                    </m:rP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𝒯</m:t>
                                  </m:r>
                                </m:e>
                                <m:sub>
                                  <m:r>
                                    <m:rPr>
                                      <m:brk m:alnAt="9"/>
                                    </m:rP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9"/>
                                    </m:rP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𝒯</m:t>
                                  </m:r>
                                </m:e>
                                <m:sup>
                                  <m:r>
                                    <m:rPr>
                                      <m:brk m:alnAt="9"/>
                                    </m:rP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𝑡</m:t>
                                  </m:r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𝑟</m:t>
                                  </m:r>
                                </m:sup>
                              </m:sSup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Hebrew Scholar" pitchFamily="2" charset="-79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Hebrew Scholar" pitchFamily="2" charset="-79"/>
                                        </a:rPr>
                                        <m:t>ℒ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Hebrew Scholar" pitchFamily="2" charset="-79"/>
                                        </a:rPr>
                                        <m:t>𝒯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𝒬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𝑢</m:t>
                                  </m:r>
                                </m:sub>
                                <m:sup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ℛ</m:t>
                                  </m:r>
                                </m:sup>
                              </m:sSubSup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1" lang="en-US" altLang="zh-CN" sz="2400" dirty="0">
                  <a:solidFill>
                    <a:srgbClr val="AB464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3130AB"/>
                  </a:buClr>
                  <a:buSzPct val="150000"/>
                </a:pPr>
                <a:r>
                  <a:rPr kumimoji="1" lang="en-US" altLang="zh-CN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</a:p>
              <a:p>
                <a:pPr>
                  <a:lnSpc>
                    <a:spcPct val="150000"/>
                  </a:lnSpc>
                  <a:buClr>
                    <a:srgbClr val="3130AB"/>
                  </a:buClr>
                  <a:buSzPct val="15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Hebrew Scholar" pitchFamily="2" charset="-79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ℒ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𝒯</m:t>
                              </m:r>
                            </m:sub>
                          </m:sSub>
                        </m:e>
                        <m:sub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Hebrew Scholar" pitchFamily="2" charset="-79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Hebrew Scholar" pitchFamily="2" charset="-79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𝑢</m:t>
                              </m:r>
                            </m:sub>
                          </m:sSub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Hebrew Scholar" pitchFamily="2" charset="-79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𝐱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𝑢</m:t>
                              </m:r>
                            </m:sub>
                          </m:sSub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Hebrew Scholar" pitchFamily="2" charset="-79"/>
                            </a:rPr>
                            <m:t>, </m:t>
                          </m:r>
                          <m:sSubSup>
                            <m:sSubSup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𝒬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𝑢</m:t>
                              </m:r>
                            </m:sub>
                            <m:sup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ℛ</m:t>
                              </m:r>
                            </m:sup>
                          </m:sSubSup>
                        </m:e>
                      </m:d>
                      <m:r>
                        <a:rPr kumimoji="1" lang="en-SG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Hebrew Scholar" pitchFamily="2" charset="-79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kumimoji="1" lang="en-SG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Hebrew Scholar" pitchFamily="2" charset="-79"/>
                            </a:rPr>
                          </m:ctrlPr>
                        </m:naryPr>
                        <m:sub>
                          <m:r>
                            <a:rPr kumimoji="1" lang="en-SG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Hebrew Scholar" pitchFamily="2" charset="-79"/>
                            </a:rPr>
                            <m:t>𝑖</m:t>
                          </m:r>
                          <m:r>
                            <a:rPr kumimoji="1" lang="en-SG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Hebrew Scholar" pitchFamily="2" charset="-79"/>
                            </a:rPr>
                            <m:t>∈</m:t>
                          </m:r>
                          <m:sSubSup>
                            <m:sSubSupPr>
                              <m:ctrlPr>
                                <a:rPr kumimoji="1" lang="en-SG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</m:ctrlPr>
                            </m:sSubSupPr>
                            <m:e>
                              <m:r>
                                <a:rPr kumimoji="1" lang="en-SG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1" lang="en-SG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𝑢</m:t>
                              </m:r>
                            </m:sub>
                            <m:sup>
                              <m:r>
                                <a:rPr kumimoji="1" lang="en-SG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𝑅</m:t>
                              </m:r>
                            </m:sup>
                          </m:sSubSup>
                        </m:sub>
                        <m:sup/>
                        <m:e>
                          <m:sSup>
                            <m:sSupPr>
                              <m:ctrlPr>
                                <a:rPr kumimoji="1" lang="en-SG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SG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SG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Hebrew Scholar" pitchFamily="2" charset="-79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SG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Hebrew Scholar" pitchFamily="2" charset="-79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kumimoji="1" lang="en-SG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Hebrew Scholar" pitchFamily="2" charset="-79"/>
                                        </a:rPr>
                                        <m:t>𝑢𝑖</m:t>
                                      </m:r>
                                    </m:sub>
                                  </m:sSub>
                                  <m:r>
                                    <a:rPr kumimoji="1" lang="en-SG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Hebrew Scholar" pitchFamily="2" charset="-79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SG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Hebrew Scholar" pitchFamily="2" charset="-79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kumimoji="1" lang="en-SG" altLang="zh-CN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Hebrew Scholar" pitchFamily="2" charset="-79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SG" altLang="zh-CN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Hebrew Scholar" pitchFamily="2" charset="-79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SG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Hebrew Scholar" pitchFamily="2" charset="-79"/>
                                        </a:rPr>
                                        <m:t>𝑢𝑖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kumimoji="1" lang="en-SG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Hebrew Scholar" pitchFamily="2" charset="-79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37290E4-F65C-DE4F-A514-166EB8368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425" y="1448444"/>
                <a:ext cx="10589341" cy="4135427"/>
              </a:xfrm>
              <a:prstGeom prst="rect">
                <a:avLst/>
              </a:prstGeom>
              <a:blipFill>
                <a:blip r:embed="rId8"/>
                <a:stretch>
                  <a:fillRect l="-2130" t="-354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3688624-8ACE-4A95-8D99-81F3B4987DD8}"/>
              </a:ext>
            </a:extLst>
          </p:cNvPr>
          <p:cNvSpPr txBox="1"/>
          <p:nvPr/>
        </p:nvSpPr>
        <p:spPr>
          <a:xfrm>
            <a:off x="7626503" y="2264213"/>
            <a:ext cx="2941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G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preferences</a:t>
            </a:r>
          </a:p>
          <a:p>
            <a:pPr algn="ctr"/>
            <a:r>
              <a:rPr lang="en-SG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(embeddings) adapted to </a:t>
            </a:r>
            <a:r>
              <a:rPr lang="en-SG" i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42B289-99BA-466F-8409-7DE8FA145EA7}"/>
              </a:ext>
            </a:extLst>
          </p:cNvPr>
          <p:cNvCxnSpPr>
            <a:cxnSpLocks/>
          </p:cNvCxnSpPr>
          <p:nvPr/>
        </p:nvCxnSpPr>
        <p:spPr>
          <a:xfrm flipH="1">
            <a:off x="7360069" y="2910544"/>
            <a:ext cx="1000160" cy="373609"/>
          </a:xfrm>
          <a:prstGeom prst="straightConnector1">
            <a:avLst/>
          </a:prstGeom>
          <a:ln>
            <a:solidFill>
              <a:srgbClr val="AB46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D2B20D2-CD6E-45D3-9A27-85B6BC8FA704}"/>
              </a:ext>
            </a:extLst>
          </p:cNvPr>
          <p:cNvSpPr txBox="1"/>
          <p:nvPr/>
        </p:nvSpPr>
        <p:spPr>
          <a:xfrm>
            <a:off x="4984156" y="2264212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G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rating prediction</a:t>
            </a:r>
          </a:p>
          <a:p>
            <a:pPr algn="ctr"/>
            <a:r>
              <a:rPr lang="en-SG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adapted to </a:t>
            </a:r>
            <a:r>
              <a:rPr lang="en-US" altLang="zh-CN" i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SG" i="1" dirty="0">
              <a:solidFill>
                <a:srgbClr val="AB4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8C48AC-6A14-4A91-8592-31D499952ADA}"/>
              </a:ext>
            </a:extLst>
          </p:cNvPr>
          <p:cNvCxnSpPr>
            <a:cxnSpLocks/>
          </p:cNvCxnSpPr>
          <p:nvPr/>
        </p:nvCxnSpPr>
        <p:spPr>
          <a:xfrm>
            <a:off x="6263728" y="2910544"/>
            <a:ext cx="524525" cy="317540"/>
          </a:xfrm>
          <a:prstGeom prst="straightConnector1">
            <a:avLst/>
          </a:prstGeom>
          <a:ln>
            <a:solidFill>
              <a:srgbClr val="AB46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978B85-80EA-4789-9844-F8F431BDF5E4}"/>
              </a:ext>
            </a:extLst>
          </p:cNvPr>
          <p:cNvSpPr txBox="1"/>
          <p:nvPr/>
        </p:nvSpPr>
        <p:spPr>
          <a:xfrm>
            <a:off x="8643258" y="4118918"/>
            <a:ext cx="180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G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rating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51F4EC-6684-491E-B85D-10A5537E079D}"/>
              </a:ext>
            </a:extLst>
          </p:cNvPr>
          <p:cNvCxnSpPr>
            <a:cxnSpLocks/>
          </p:cNvCxnSpPr>
          <p:nvPr/>
        </p:nvCxnSpPr>
        <p:spPr>
          <a:xfrm flipH="1">
            <a:off x="8360229" y="4468724"/>
            <a:ext cx="566057" cy="416093"/>
          </a:xfrm>
          <a:prstGeom prst="straightConnector1">
            <a:avLst/>
          </a:prstGeom>
          <a:ln>
            <a:solidFill>
              <a:srgbClr val="AB46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5CF1249-179E-46F0-ACD1-416125EBBD76}"/>
              </a:ext>
            </a:extLst>
          </p:cNvPr>
          <p:cNvSpPr txBox="1"/>
          <p:nvPr/>
        </p:nvSpPr>
        <p:spPr>
          <a:xfrm>
            <a:off x="6520213" y="411751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G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truth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DA39F01-AAAB-4197-8BC4-386C36D68A3C}"/>
              </a:ext>
            </a:extLst>
          </p:cNvPr>
          <p:cNvCxnSpPr>
            <a:cxnSpLocks/>
          </p:cNvCxnSpPr>
          <p:nvPr/>
        </p:nvCxnSpPr>
        <p:spPr>
          <a:xfrm>
            <a:off x="7260155" y="4488250"/>
            <a:ext cx="199828" cy="415834"/>
          </a:xfrm>
          <a:prstGeom prst="straightConnector1">
            <a:avLst/>
          </a:prstGeom>
          <a:ln>
            <a:solidFill>
              <a:srgbClr val="AB46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67307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0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Outline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01A56D-2754-F645-B0DF-21706EF05A56}"/>
              </a:ext>
            </a:extLst>
          </p:cNvPr>
          <p:cNvSpPr txBox="1"/>
          <p:nvPr/>
        </p:nvSpPr>
        <p:spPr>
          <a:xfrm>
            <a:off x="4480001" y="1826555"/>
            <a:ext cx="323199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MetaHIN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86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kumimoji="1" lang="zh-CN" alt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37290E4-F65C-DE4F-A514-166EB8368F65}"/>
              </a:ext>
            </a:extLst>
          </p:cNvPr>
          <p:cNvSpPr/>
          <p:nvPr/>
        </p:nvSpPr>
        <p:spPr>
          <a:xfrm>
            <a:off x="1095396" y="1797894"/>
            <a:ext cx="10001206" cy="327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How does MetaHIN perform </a:t>
            </a:r>
            <a:r>
              <a:rPr kumimoji="1" lang="en-US" altLang="zh-CN" sz="2800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state-of-the-art approaches</a:t>
            </a:r>
            <a:r>
              <a:rPr kumimoji="1"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How does MetaHIN benefit from </a:t>
            </a:r>
            <a:r>
              <a:rPr kumimoji="1" lang="en-US" altLang="zh-CN" sz="2800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multifaceted semantic contexts</a:t>
            </a:r>
            <a:r>
              <a:rPr kumimoji="1"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1" lang="en-US" altLang="zh-CN" sz="2800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co-adaptation meta-learner</a:t>
            </a:r>
            <a:r>
              <a:rPr kumimoji="1"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How is MetaHIN impacted by its </a:t>
            </a:r>
            <a:r>
              <a:rPr kumimoji="1" lang="en-US" altLang="zh-CN" sz="2800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hyper-parameters</a:t>
            </a:r>
            <a:r>
              <a:rPr kumimoji="1"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1" lang="en-US" altLang="zh-C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1369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endParaRPr kumimoji="1" lang="zh-CN" alt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37290E4-F65C-DE4F-A514-166EB8368F65}"/>
              </a:ext>
            </a:extLst>
          </p:cNvPr>
          <p:cNvSpPr/>
          <p:nvPr/>
        </p:nvSpPr>
        <p:spPr>
          <a:xfrm>
            <a:off x="309714" y="915812"/>
            <a:ext cx="11572569" cy="5840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  <a:p>
            <a:pPr marL="914400" lvl="1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Dbook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kumimoji="1" lang="en-US" altLang="zh-CN" sz="2400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#node: 42,070, #edge: 839,465</a:t>
            </a:r>
          </a:p>
          <a:p>
            <a:pPr marL="914400" lvl="1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MovieLens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1" lang="en-US" altLang="zh-CN" sz="2400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#node: 20,137, #edge: 1,019,817</a:t>
            </a:r>
          </a:p>
          <a:p>
            <a:pPr marL="914400" lvl="1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Yelp: </a:t>
            </a:r>
            <a:r>
              <a:rPr kumimoji="1" lang="en-US" altLang="zh-CN" sz="2400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#node: 86,874, #edge: 1,429,218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3+1 scenarios</a:t>
            </a:r>
          </a:p>
          <a:p>
            <a:pPr marL="914400" lvl="1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Three cold-start scenarios: </a:t>
            </a:r>
          </a:p>
          <a:p>
            <a:pPr marL="1371600" lvl="2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(UC) User Cold-start, i.e., recommendation of existing items for </a:t>
            </a:r>
            <a:r>
              <a:rPr kumimoji="1" lang="en-US" altLang="zh-CN" sz="2000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users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1371600" lvl="2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(IC) Item Cold-start, i.e., recommendation of </a:t>
            </a:r>
            <a:r>
              <a:rPr kumimoji="1" lang="en-US" altLang="zh-CN" sz="2000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items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for existing users; </a:t>
            </a:r>
          </a:p>
          <a:p>
            <a:pPr marL="1371600" lvl="2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(UIC) User-Item Cold-start, i.e., recommendation of </a:t>
            </a:r>
            <a:r>
              <a:rPr kumimoji="1" lang="en-US" altLang="zh-CN" sz="2000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items for new users</a:t>
            </a:r>
          </a:p>
          <a:p>
            <a:pPr marL="914400" lvl="1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One traditional scenario</a:t>
            </a:r>
          </a:p>
          <a:p>
            <a:pPr marL="1371600" lvl="2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recommendation of existing items for existing users</a:t>
            </a:r>
          </a:p>
        </p:txBody>
      </p:sp>
    </p:spTree>
    <p:extLst>
      <p:ext uri="{BB962C8B-B14F-4D97-AF65-F5344CB8AC3E}">
        <p14:creationId xmlns:p14="http://schemas.microsoft.com/office/powerpoint/2010/main" val="378732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6863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Performance Comparison (RQ1)</a:t>
            </a:r>
            <a:endParaRPr kumimoji="1" lang="zh-CN" altLang="en-US" sz="3600" b="1" dirty="0">
              <a:solidFill>
                <a:srgbClr val="C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60C2BEE-6E23-D449-B7E1-CD7EBCD92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215" y="855405"/>
            <a:ext cx="6974119" cy="585901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B08AA6D-359D-EA48-8F63-34F8A47D22DF}"/>
              </a:ext>
            </a:extLst>
          </p:cNvPr>
          <p:cNvSpPr/>
          <p:nvPr/>
        </p:nvSpPr>
        <p:spPr>
          <a:xfrm>
            <a:off x="8474927" y="1470882"/>
            <a:ext cx="3513937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lang="en-US" altLang="zh-CN" sz="2400" b="1" dirty="0" err="1">
                <a:latin typeface="Arial Hebrew Scholar" pitchFamily="2" charset="-79"/>
                <a:cs typeface="Arial Hebrew Scholar" pitchFamily="2" charset="-79"/>
              </a:rPr>
              <a:t>w.r.t.</a:t>
            </a:r>
            <a:r>
              <a:rPr lang="en-US" altLang="zh-CN" sz="2400" b="1" dirty="0">
                <a:latin typeface="Arial Hebrew Scholar" pitchFamily="2" charset="-79"/>
                <a:cs typeface="Arial Hebrew Scholar" pitchFamily="2" charset="-79"/>
              </a:rPr>
              <a:t> MAE 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-US" altLang="zh-CN" sz="2400" b="1" dirty="0" err="1">
                <a:latin typeface="Arial Hebrew Scholar" pitchFamily="2" charset="-79"/>
                <a:cs typeface="Arial Hebrew Scholar" pitchFamily="2" charset="-79"/>
              </a:rPr>
              <a:t>Dbook</a:t>
            </a:r>
            <a:r>
              <a:rPr lang="en-US" altLang="zh-CN" sz="2400" b="1" dirty="0">
                <a:latin typeface="Arial Hebrew Scholar" pitchFamily="2" charset="-79"/>
                <a:cs typeface="Arial Hebrew Scholar" pitchFamily="2" charset="-79"/>
              </a:rPr>
              <a:t>:</a:t>
            </a:r>
          </a:p>
          <a:p>
            <a:pPr lvl="1"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lang="zh-CN" altLang="en-US" sz="2400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3.05-5.26% </a:t>
            </a:r>
            <a:endParaRPr lang="en-US" altLang="zh-CN" sz="2400" b="1" dirty="0">
              <a:solidFill>
                <a:srgbClr val="AB4642"/>
              </a:solidFill>
              <a:latin typeface="Arial Hebrew Scholar" pitchFamily="2" charset="-79"/>
              <a:cs typeface="Arial Hebrew Scholar" pitchFamily="2" charset="-79"/>
            </a:endParaRPr>
          </a:p>
          <a:p>
            <a:pPr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-US" altLang="zh-CN" sz="2400" b="1" dirty="0">
                <a:latin typeface="Arial Hebrew Scholar" pitchFamily="2" charset="-79"/>
                <a:cs typeface="Arial Hebrew Scholar" pitchFamily="2" charset="-79"/>
              </a:rPr>
              <a:t>MovieLens:</a:t>
            </a:r>
          </a:p>
          <a:p>
            <a:pPr marL="457200" lvl="2"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lang="zh-CN" altLang="en-US" sz="2400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2.89-5.55% </a:t>
            </a:r>
            <a:endParaRPr lang="en-US" altLang="zh-CN" sz="2400" b="1" dirty="0">
              <a:solidFill>
                <a:srgbClr val="AB4642"/>
              </a:solidFill>
              <a:latin typeface="Arial Hebrew Scholar" pitchFamily="2" charset="-79"/>
              <a:cs typeface="Arial Hebrew Scholar" pitchFamily="2" charset="-79"/>
            </a:endParaRPr>
          </a:p>
          <a:p>
            <a:pPr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-US" altLang="zh-CN" sz="2400" b="1" dirty="0" err="1">
                <a:latin typeface="Arial Hebrew Scholar" pitchFamily="2" charset="-79"/>
                <a:cs typeface="Arial Hebrew Scholar" pitchFamily="2" charset="-79"/>
              </a:rPr>
              <a:t>Dbook</a:t>
            </a:r>
            <a:r>
              <a:rPr lang="en-US" altLang="zh-CN" sz="2400" b="1" dirty="0">
                <a:latin typeface="Arial Hebrew Scholar" pitchFamily="2" charset="-79"/>
                <a:cs typeface="Arial Hebrew Scholar" pitchFamily="2" charset="-79"/>
              </a:rPr>
              <a:t>:</a:t>
            </a:r>
          </a:p>
          <a:p>
            <a:pPr marL="457200" lvl="2"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lang="zh-CN" altLang="en-US" sz="2400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2.22-5.19%</a:t>
            </a:r>
          </a:p>
        </p:txBody>
      </p:sp>
    </p:spTree>
    <p:extLst>
      <p:ext uri="{BB962C8B-B14F-4D97-AF65-F5344CB8AC3E}">
        <p14:creationId xmlns:p14="http://schemas.microsoft.com/office/powerpoint/2010/main" val="3022938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7212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Comparison (RQ1)</a:t>
            </a:r>
            <a:endParaRPr kumimoji="1" lang="zh-CN" alt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B08AA6D-359D-EA48-8F63-34F8A47D22DF}"/>
              </a:ext>
            </a:extLst>
          </p:cNvPr>
          <p:cNvSpPr/>
          <p:nvPr/>
        </p:nvSpPr>
        <p:spPr>
          <a:xfrm>
            <a:off x="7074843" y="3191687"/>
            <a:ext cx="4888796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Clr>
                <a:srgbClr val="3130AB"/>
              </a:buClr>
              <a:buSzPct val="150000"/>
            </a:pPr>
            <a:endParaRPr lang="en" altLang="zh-CN" sz="2400" dirty="0">
              <a:solidFill>
                <a:srgbClr val="AB4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support set</a:t>
            </a:r>
            <a:endParaRPr lang="en" altLang="zh-CN" sz="2400" b="1" dirty="0">
              <a:solidFill>
                <a:srgbClr val="AB4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larger the set, the better the performance;</a:t>
            </a:r>
          </a:p>
          <a:p>
            <a:pPr lvl="1"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lang="e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MetaHIN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is robust to set size.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5DE85E-B90D-934A-BC7C-16E580B7A2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717"/>
          <a:stretch/>
        </p:blipFill>
        <p:spPr>
          <a:xfrm>
            <a:off x="417269" y="869867"/>
            <a:ext cx="6446405" cy="2869013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E621D346-16FD-4AF9-8F1B-93D7ED01BC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774"/>
          <a:stretch/>
        </p:blipFill>
        <p:spPr>
          <a:xfrm>
            <a:off x="509749" y="3780587"/>
            <a:ext cx="6446405" cy="27492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FF94C6-8ADE-47CB-A405-30255B7A5FE8}"/>
              </a:ext>
            </a:extLst>
          </p:cNvPr>
          <p:cNvSpPr/>
          <p:nvPr/>
        </p:nvSpPr>
        <p:spPr>
          <a:xfrm>
            <a:off x="7074843" y="1389919"/>
            <a:ext cx="4888796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endParaRPr lang="en" altLang="zh-CN" sz="2400" b="1" dirty="0">
              <a:solidFill>
                <a:srgbClr val="AB4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lang="en" altLang="zh-CN" sz="2400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non-cold-start &lt; UC ∼ IC &lt; UIC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256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4912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Analysis (RQ2)</a:t>
            </a:r>
            <a:endParaRPr kumimoji="1" lang="zh-CN" alt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AF828A5-5160-3B4C-8CAE-9912AE64BF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5" b="58824"/>
          <a:stretch/>
        </p:blipFill>
        <p:spPr>
          <a:xfrm>
            <a:off x="76464" y="1370632"/>
            <a:ext cx="6830352" cy="21872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655225D-AE3B-594C-8240-5C7FDE69FD08}"/>
              </a:ext>
            </a:extLst>
          </p:cNvPr>
          <p:cNvSpPr/>
          <p:nvPr/>
        </p:nvSpPr>
        <p:spPr>
          <a:xfrm>
            <a:off x="6981315" y="3735068"/>
            <a:ext cx="53755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MetaHIN-TA </a:t>
            </a:r>
          </a:p>
          <a:p>
            <a:pPr lvl="1">
              <a:buClr>
                <a:srgbClr val="3130AB"/>
              </a:buClr>
              <a:buSzPct val="150000"/>
            </a:pP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only task-wise adaptation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MetaHIN</a:t>
            </a:r>
            <a:r>
              <a:rPr lang="en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-ID </a:t>
            </a:r>
          </a:p>
          <a:p>
            <a:pPr lvl="1">
              <a:buClr>
                <a:srgbClr val="3130AB"/>
              </a:buClr>
              <a:buSzPct val="150000"/>
            </a:pP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independently adopts task-wise</a:t>
            </a:r>
          </a:p>
          <a:p>
            <a:pPr lvl="1">
              <a:buClr>
                <a:srgbClr val="3130AB"/>
              </a:buClr>
              <a:buSzPct val="150000"/>
            </a:pP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adaptation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7DC32-154D-444E-AF45-B28828F0C506}"/>
              </a:ext>
            </a:extLst>
          </p:cNvPr>
          <p:cNvSpPr/>
          <p:nvPr/>
        </p:nvSpPr>
        <p:spPr>
          <a:xfrm>
            <a:off x="6981315" y="121499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MetaHIN-BM </a:t>
            </a:r>
          </a:p>
          <a:p>
            <a:pPr lvl="1">
              <a:buClr>
                <a:srgbClr val="3130AB"/>
              </a:buClr>
              <a:buSzPct val="150000"/>
            </a:pP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base model without meta-learning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MetaHIN-FT </a:t>
            </a:r>
          </a:p>
          <a:p>
            <a:pPr lvl="1">
              <a:buClr>
                <a:srgbClr val="3130AB"/>
              </a:buClr>
              <a:buSzPct val="150000"/>
            </a:pP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fine-tune the base model</a:t>
            </a:r>
          </a:p>
        </p:txBody>
      </p:sp>
      <p:pic>
        <p:nvPicPr>
          <p:cNvPr id="12" name="图片 1">
            <a:extLst>
              <a:ext uri="{FF2B5EF4-FFF2-40B4-BE49-F238E27FC236}">
                <a16:creationId xmlns:a16="http://schemas.microsoft.com/office/drawing/2014/main" id="{FD2B6D2C-0AA4-41BF-B46E-58DB9640DB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862" r="535" b="13962"/>
          <a:stretch/>
        </p:blipFill>
        <p:spPr>
          <a:xfrm>
            <a:off x="105580" y="3845213"/>
            <a:ext cx="6830352" cy="2187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180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Outline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01A56D-2754-F645-B0DF-21706EF05A56}"/>
              </a:ext>
            </a:extLst>
          </p:cNvPr>
          <p:cNvSpPr txBox="1"/>
          <p:nvPr/>
        </p:nvSpPr>
        <p:spPr>
          <a:xfrm>
            <a:off x="4480001" y="1584591"/>
            <a:ext cx="323199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Motivation 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MetaHIN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46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38C967B-73F1-3649-A5C4-D3EB3036D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98"/>
          <a:stretch/>
        </p:blipFill>
        <p:spPr>
          <a:xfrm>
            <a:off x="5001477" y="1249801"/>
            <a:ext cx="6946900" cy="435839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58357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Analysis (RQ3)</a:t>
            </a:r>
            <a:endParaRPr kumimoji="1" lang="zh-CN" alt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655225D-AE3B-594C-8240-5C7FDE69FD08}"/>
              </a:ext>
            </a:extLst>
          </p:cNvPr>
          <p:cNvSpPr/>
          <p:nvPr/>
        </p:nvSpPr>
        <p:spPr>
          <a:xfrm>
            <a:off x="243623" y="1684047"/>
            <a:ext cx="4961643" cy="3082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Number of Co-adaptations</a:t>
            </a:r>
          </a:p>
          <a:p>
            <a:pPr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lang="en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are the number of semantic- and task-wise adaption step</a:t>
            </a:r>
          </a:p>
          <a:p>
            <a:pPr>
              <a:lnSpc>
                <a:spcPct val="150000"/>
              </a:lnSpc>
              <a:buClr>
                <a:srgbClr val="3130AB"/>
              </a:buClr>
              <a:buSzPct val="150000"/>
            </a:pPr>
            <a:endParaRPr lang="e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Embedding Dimensions </a:t>
            </a:r>
          </a:p>
          <a:p>
            <a:pPr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lang="en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is the dimensions of user embeddings</a:t>
            </a:r>
          </a:p>
        </p:txBody>
      </p:sp>
    </p:spTree>
    <p:extLst>
      <p:ext uri="{BB962C8B-B14F-4D97-AF65-F5344CB8AC3E}">
        <p14:creationId xmlns:p14="http://schemas.microsoft.com/office/powerpoint/2010/main" val="1697202796"/>
      </p:ext>
    </p:extLst>
  </p:cSld>
  <p:clrMapOvr>
    <a:masterClrMapping/>
  </p:clrMapOvr>
  <p:transition spd="med"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Outline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01A56D-2754-F645-B0DF-21706EF05A56}"/>
              </a:ext>
            </a:extLst>
          </p:cNvPr>
          <p:cNvSpPr txBox="1"/>
          <p:nvPr/>
        </p:nvSpPr>
        <p:spPr>
          <a:xfrm>
            <a:off x="4480001" y="1936283"/>
            <a:ext cx="323199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Motivation 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MetaHIN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Experiments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Conclusions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781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57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2733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Conclusions</a:t>
            </a:r>
            <a:endParaRPr kumimoji="1" lang="zh-CN" altLang="en-US" sz="3600" b="1" dirty="0">
              <a:solidFill>
                <a:srgbClr val="C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655225D-AE3B-594C-8240-5C7FDE69FD08}"/>
              </a:ext>
            </a:extLst>
          </p:cNvPr>
          <p:cNvSpPr/>
          <p:nvPr/>
        </p:nvSpPr>
        <p:spPr>
          <a:xfrm>
            <a:off x="281138" y="1983407"/>
            <a:ext cx="11629722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b="1" dirty="0" err="1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MetaHIN</a:t>
            </a:r>
            <a:r>
              <a:rPr lang="en" altLang="zh-CN" sz="2400" dirty="0">
                <a:latin typeface="Arial Hebrew Scholar" pitchFamily="2" charset="-79"/>
                <a:cs typeface="Arial Hebrew Scholar" pitchFamily="2" charset="-79"/>
              </a:rPr>
              <a:t> alleviates the cold-start problem at both data and model levels</a:t>
            </a:r>
            <a:r>
              <a:rPr lang="en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  <a:endParaRPr lang="en" altLang="zh-CN" sz="2400" dirty="0">
              <a:latin typeface="Arial Hebrew Scholar" pitchFamily="2" charset="-79"/>
              <a:cs typeface="Arial Hebrew Scholar" pitchFamily="2" charset="-79"/>
            </a:endParaRP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dirty="0">
                <a:latin typeface="Arial Hebrew Scholar" pitchFamily="2" charset="-79"/>
                <a:cs typeface="Arial Hebrew Scholar" pitchFamily="2" charset="-79"/>
              </a:rPr>
              <a:t>A </a:t>
            </a:r>
            <a:r>
              <a:rPr lang="en" altLang="zh-CN" sz="2400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semantic-enhanced task constructor </a:t>
            </a:r>
            <a:r>
              <a:rPr lang="en" altLang="zh-CN" sz="2400" dirty="0">
                <a:latin typeface="Arial Hebrew Scholar" pitchFamily="2" charset="-79"/>
                <a:cs typeface="Arial Hebrew Scholar" pitchFamily="2" charset="-79"/>
              </a:rPr>
              <a:t>to explore rich semantics on HINs in the meta-learning setting.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dirty="0">
                <a:latin typeface="Arial Hebrew Scholar" pitchFamily="2" charset="-79"/>
                <a:cs typeface="Arial Hebrew Scholar" pitchFamily="2" charset="-79"/>
              </a:rPr>
              <a:t>A </a:t>
            </a:r>
            <a:r>
              <a:rPr lang="en" altLang="zh-CN" sz="2400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co-adaptation meta-learner </a:t>
            </a:r>
            <a:r>
              <a:rPr lang="en" altLang="zh-CN" sz="2400" dirty="0">
                <a:latin typeface="Arial Hebrew Scholar" pitchFamily="2" charset="-79"/>
                <a:cs typeface="Arial Hebrew Scholar" pitchFamily="2" charset="-79"/>
              </a:rPr>
              <a:t>with semantic- and task-wise adaptions to cope with different semantic facets within each task. 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dirty="0">
                <a:latin typeface="Arial Hebrew Scholar" pitchFamily="2" charset="-79"/>
                <a:cs typeface="Arial Hebrew Scholar" pitchFamily="2" charset="-79"/>
              </a:rPr>
              <a:t>Extensive experiments on three datasets.</a:t>
            </a:r>
          </a:p>
        </p:txBody>
      </p:sp>
    </p:spTree>
    <p:extLst>
      <p:ext uri="{BB962C8B-B14F-4D97-AF65-F5344CB8AC3E}">
        <p14:creationId xmlns:p14="http://schemas.microsoft.com/office/powerpoint/2010/main" val="138296783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1148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Q&amp;A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01A56D-2754-F645-B0DF-21706EF05A56}"/>
              </a:ext>
            </a:extLst>
          </p:cNvPr>
          <p:cNvSpPr txBox="1"/>
          <p:nvPr/>
        </p:nvSpPr>
        <p:spPr>
          <a:xfrm>
            <a:off x="1593271" y="1278650"/>
            <a:ext cx="900545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Thank you ! </a:t>
            </a:r>
          </a:p>
          <a:p>
            <a:pPr algn="ctr"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 Q&amp;A</a:t>
            </a:r>
          </a:p>
          <a:p>
            <a:pPr algn="ctr">
              <a:lnSpc>
                <a:spcPct val="150000"/>
              </a:lnSpc>
              <a:buClr>
                <a:srgbClr val="3130AB"/>
              </a:buClr>
              <a:buSzPct val="150000"/>
            </a:pPr>
            <a:endParaRPr kumimoji="1" lang="en-US" altLang="zh-CN" b="1" dirty="0">
              <a:latin typeface="Arial Hebrew Scholar" pitchFamily="2" charset="-79"/>
              <a:cs typeface="Arial Hebrew Scholar" pitchFamily="2" charset="-79"/>
            </a:endParaRPr>
          </a:p>
          <a:p>
            <a:pPr algn="ctr">
              <a:buClr>
                <a:srgbClr val="3130AB"/>
              </a:buClr>
              <a:buSzPct val="150000"/>
            </a:pPr>
            <a:r>
              <a:rPr kumimoji="1" lang="en-US" altLang="zh-CN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More</a:t>
            </a:r>
            <a:r>
              <a:rPr kumimoji="1" lang="zh-CN" altLang="en-US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 </a:t>
            </a:r>
            <a:r>
              <a:rPr kumimoji="1" lang="en-US" altLang="zh-CN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materials</a:t>
            </a:r>
            <a:r>
              <a:rPr kumimoji="1" lang="zh-CN" altLang="en-US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 </a:t>
            </a:r>
            <a:r>
              <a:rPr kumimoji="1" lang="en-US" altLang="zh-CN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in</a:t>
            </a:r>
            <a:r>
              <a:rPr kumimoji="1" lang="zh-CN" altLang="en-US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 </a:t>
            </a:r>
            <a:endParaRPr kumimoji="1" lang="en-US" altLang="zh-CN" sz="2800" dirty="0">
              <a:latin typeface="Arial Hebrew Scholar" pitchFamily="2" charset="-79"/>
              <a:ea typeface="Times New Roman" charset="0"/>
              <a:cs typeface="Arial Hebrew Scholar" pitchFamily="2" charset="-79"/>
            </a:endParaRPr>
          </a:p>
          <a:p>
            <a:pPr algn="ctr">
              <a:buClr>
                <a:srgbClr val="3130AB"/>
              </a:buClr>
              <a:buSzPct val="150000"/>
            </a:pPr>
            <a:r>
              <a:rPr kumimoji="1" lang="en-US" altLang="zh-CN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http://</a:t>
            </a:r>
            <a:r>
              <a:rPr kumimoji="1" lang="en-US" altLang="zh-CN" sz="2800" dirty="0" err="1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shichuan.org</a:t>
            </a:r>
            <a:endParaRPr kumimoji="1" lang="en-US" altLang="zh-CN" sz="2800" dirty="0">
              <a:latin typeface="Arial Hebrew Scholar" pitchFamily="2" charset="-79"/>
              <a:ea typeface="Times New Roman" charset="0"/>
              <a:cs typeface="Arial Hebrew Scholar" pitchFamily="2" charset="-79"/>
            </a:endParaRPr>
          </a:p>
          <a:p>
            <a:pPr algn="ctr">
              <a:buClr>
                <a:srgbClr val="3130AB"/>
              </a:buClr>
              <a:buSzPct val="150000"/>
            </a:pPr>
            <a:r>
              <a:rPr kumimoji="1" lang="en" altLang="zh-CN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http://</a:t>
            </a:r>
            <a:r>
              <a:rPr kumimoji="1" lang="en" altLang="zh-CN" sz="2800" dirty="0" err="1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www.yfang.site</a:t>
            </a:r>
            <a:endParaRPr kumimoji="1" lang="en" altLang="zh-CN" sz="2800" dirty="0">
              <a:latin typeface="Arial Hebrew Scholar" pitchFamily="2" charset="-79"/>
              <a:ea typeface="Times New Roman" charset="0"/>
              <a:cs typeface="Arial Hebrew Scholar" pitchFamily="2" charset="-79"/>
            </a:endParaRPr>
          </a:p>
          <a:p>
            <a:pPr algn="ctr">
              <a:buClr>
                <a:srgbClr val="3130AB"/>
              </a:buClr>
              <a:buSzPct val="150000"/>
            </a:pPr>
            <a:r>
              <a:rPr kumimoji="1" lang="en" altLang="zh-CN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https://</a:t>
            </a:r>
            <a:r>
              <a:rPr kumimoji="1" lang="en" altLang="zh-CN" sz="2800" dirty="0" err="1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yuanfulu.github.io</a:t>
            </a:r>
            <a:endParaRPr kumimoji="1" lang="en" altLang="zh-CN" sz="2800" dirty="0">
              <a:latin typeface="Arial Hebrew Scholar" pitchFamily="2" charset="-79"/>
              <a:ea typeface="Times New Roman" charset="0"/>
              <a:cs typeface="Arial Hebrew Scholar" pitchFamily="2" charset="-79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781" y="0"/>
            <a:ext cx="2769219" cy="7120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1C61295-4894-434A-BF87-20E44AE55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728" y="5510173"/>
            <a:ext cx="2459159" cy="7371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EF72832-BEEF-454C-AC10-B2DCEFE14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716" y="5530899"/>
            <a:ext cx="1775790" cy="6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778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Outline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01A56D-2754-F645-B0DF-21706EF05A56}"/>
              </a:ext>
            </a:extLst>
          </p:cNvPr>
          <p:cNvSpPr txBox="1"/>
          <p:nvPr/>
        </p:nvSpPr>
        <p:spPr>
          <a:xfrm>
            <a:off x="4480001" y="1584591"/>
            <a:ext cx="323199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Motivation 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MetaHIN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2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6365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Cold-start Recommendation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Arial Hebrew Scholar" charset="-79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0A62002-82AD-7344-A78B-88188EB73812}"/>
              </a:ext>
            </a:extLst>
          </p:cNvPr>
          <p:cNvSpPr txBox="1"/>
          <p:nvPr/>
        </p:nvSpPr>
        <p:spPr>
          <a:xfrm>
            <a:off x="4952261" y="1016505"/>
            <a:ext cx="7045331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130AB"/>
              </a:buClr>
              <a:buSzPct val="150000"/>
            </a:pPr>
            <a:r>
              <a:rPr kumimoji="1"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Recommender System</a:t>
            </a:r>
            <a:endParaRPr kumimoji="1" lang="en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collaborative filtering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content-based filtering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kumimoji="1"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en" altLang="zh-CN" sz="2800" b="1" dirty="0">
              <a:solidFill>
                <a:srgbClr val="AB4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3130AB"/>
              </a:buClr>
              <a:buSzPct val="150000"/>
            </a:pPr>
            <a:endParaRPr kumimoji="1" lang="en" altLang="zh-CN" sz="2000" b="1" dirty="0">
              <a:solidFill>
                <a:srgbClr val="AB4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" altLang="zh-C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" altLang="zh-C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Cold-start Problem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New users or new items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interaction data is very </a:t>
            </a:r>
            <a:r>
              <a:rPr kumimoji="1" lang="en" altLang="zh-CN" sz="2400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sparse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36D958-C9E3-494F-A631-3DC5709F9B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61" t="23713" r="23584" b="22908"/>
          <a:stretch/>
        </p:blipFill>
        <p:spPr>
          <a:xfrm>
            <a:off x="1011437" y="1262270"/>
            <a:ext cx="3409587" cy="21667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E40D483-0A54-7148-9800-10E9B9439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098" y="3637132"/>
            <a:ext cx="3076859" cy="260750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0FA4617-A776-034D-99F3-75179D30F620}"/>
              </a:ext>
            </a:extLst>
          </p:cNvPr>
          <p:cNvSpPr/>
          <p:nvPr/>
        </p:nvSpPr>
        <p:spPr>
          <a:xfrm>
            <a:off x="0" y="6543490"/>
            <a:ext cx="1707519" cy="314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kumimoji="1" lang="en" altLang="zh-CN" sz="1050" dirty="0">
                <a:latin typeface="Arial Hebrew Scholar" pitchFamily="2" charset="-79"/>
                <a:cs typeface="Arial Hebrew Scholar" pitchFamily="2" charset="-79"/>
              </a:rPr>
              <a:t>Images from</a:t>
            </a:r>
            <a:r>
              <a:rPr kumimoji="1" lang="zh-CN" altLang="en-US" sz="1050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kumimoji="1" lang="en-US" altLang="zh-CN" sz="1050" dirty="0">
                <a:latin typeface="Arial Hebrew Scholar" pitchFamily="2" charset="-79"/>
                <a:cs typeface="Arial Hebrew Scholar" pitchFamily="2" charset="-79"/>
              </a:rPr>
              <a:t>the Internet.</a:t>
            </a:r>
            <a:r>
              <a:rPr kumimoji="1" lang="en" altLang="zh-CN" sz="1050" dirty="0">
                <a:latin typeface="Arial Hebrew Scholar" pitchFamily="2" charset="-79"/>
                <a:cs typeface="Arial Hebrew Scholar" pitchFamily="2" charset="-79"/>
              </a:rPr>
              <a:t> </a:t>
            </a:r>
            <a:endParaRPr kumimoji="1" lang="en" altLang="zh-CN" sz="1050" dirty="0">
              <a:solidFill>
                <a:srgbClr val="AB4642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D4B0A16-ADE9-854D-80BA-466273A6BE4C}"/>
              </a:ext>
            </a:extLst>
          </p:cNvPr>
          <p:cNvSpPr txBox="1"/>
          <p:nvPr/>
        </p:nvSpPr>
        <p:spPr>
          <a:xfrm>
            <a:off x="5157670" y="3253076"/>
            <a:ext cx="6738577" cy="578043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buClr>
                <a:srgbClr val="3130AB"/>
              </a:buClr>
              <a:buSzPct val="150000"/>
            </a:pPr>
            <a:r>
              <a:rPr kumimoji="1" lang="en" altLang="zh-CN" sz="2800" b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1" lang="zh-CN" altLang="en-US" sz="2800" b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800" b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kumimoji="1" lang="zh-CN" altLang="en-US" sz="2800" b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800" b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user or a new item?</a:t>
            </a:r>
            <a:endParaRPr kumimoji="1" lang="en" altLang="zh-C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670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4006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Existing Methods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Arial Hebrew Scholar" charset="-79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803FB65-25BC-834C-A5AD-897D77B92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23" y="1880538"/>
            <a:ext cx="6182049" cy="342078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0A62002-82AD-7344-A78B-88188EB73812}"/>
              </a:ext>
            </a:extLst>
          </p:cNvPr>
          <p:cNvSpPr txBox="1"/>
          <p:nvPr/>
        </p:nvSpPr>
        <p:spPr>
          <a:xfrm>
            <a:off x="6796978" y="1644242"/>
            <a:ext cx="5247887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kumimoji="1" lang="en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Existing alleviations</a:t>
            </a:r>
            <a:endParaRPr kumimoji="1" lang="en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Data level </a:t>
            </a:r>
          </a:p>
          <a:p>
            <a:pPr marL="914400" lvl="1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Content-based</a:t>
            </a:r>
          </a:p>
          <a:p>
            <a:pPr marL="914400" lvl="1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HIN-based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Model level</a:t>
            </a:r>
          </a:p>
          <a:p>
            <a:pPr marL="914400" lvl="1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Meta-learning</a:t>
            </a:r>
          </a:p>
        </p:txBody>
      </p:sp>
    </p:spTree>
    <p:extLst>
      <p:ext uri="{BB962C8B-B14F-4D97-AF65-F5344CB8AC3E}">
        <p14:creationId xmlns:p14="http://schemas.microsoft.com/office/powerpoint/2010/main" val="109342443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2056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Our Idea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Arial Hebrew Scholar" charset="-79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0A62002-82AD-7344-A78B-88188EB73812}"/>
              </a:ext>
            </a:extLst>
          </p:cNvPr>
          <p:cNvSpPr txBox="1"/>
          <p:nvPr/>
        </p:nvSpPr>
        <p:spPr>
          <a:xfrm>
            <a:off x="662762" y="1841289"/>
            <a:ext cx="10866474" cy="3077766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kumimoji="1" lang="en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Address the cold-start problem </a:t>
            </a:r>
          </a:p>
          <a:p>
            <a:pPr algn="ctr">
              <a:buClr>
                <a:srgbClr val="3130AB"/>
              </a:buClr>
              <a:buSzPct val="150000"/>
            </a:pPr>
            <a:r>
              <a:rPr kumimoji="1" lang="en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at both </a:t>
            </a:r>
            <a:r>
              <a:rPr kumimoji="1" lang="en" altLang="zh-CN" sz="2800" b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kumimoji="1" lang="en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1" lang="en" altLang="zh-CN" sz="2800" b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r>
              <a:rPr kumimoji="1" lang="en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levels?</a:t>
            </a:r>
          </a:p>
          <a:p>
            <a:pPr algn="ctr">
              <a:buClr>
                <a:srgbClr val="3130AB"/>
              </a:buClr>
              <a:buSzPct val="150000"/>
            </a:pPr>
            <a:endParaRPr kumimoji="1" lang="en" altLang="zh-C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kumimoji="1" lang="en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Exploit the power of both </a:t>
            </a:r>
            <a:r>
              <a:rPr kumimoji="1" lang="en" altLang="zh-CN" sz="2400" i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meta-learning at the model level </a:t>
            </a:r>
            <a:r>
              <a:rPr kumimoji="1" lang="en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br>
              <a:rPr kumimoji="1" lang="en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" altLang="zh-CN" sz="2400" i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HINs at the data level</a:t>
            </a:r>
          </a:p>
          <a:p>
            <a:pPr algn="ctr">
              <a:buClr>
                <a:srgbClr val="3130AB"/>
              </a:buClr>
              <a:buSzPct val="150000"/>
            </a:pPr>
            <a:endParaRPr kumimoji="1" lang="e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爆炸形 1 1">
            <a:extLst>
              <a:ext uri="{FF2B5EF4-FFF2-40B4-BE49-F238E27FC236}">
                <a16:creationId xmlns:a16="http://schemas.microsoft.com/office/drawing/2014/main" id="{431A1870-F4E1-1C44-8E1F-3943B4180FEC}"/>
              </a:ext>
            </a:extLst>
          </p:cNvPr>
          <p:cNvSpPr/>
          <p:nvPr/>
        </p:nvSpPr>
        <p:spPr>
          <a:xfrm rot="21139342">
            <a:off x="5496557" y="4802272"/>
            <a:ext cx="4876800" cy="1198777"/>
          </a:xfrm>
          <a:prstGeom prst="irregularSeal1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400" b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NON-TRIVIAL !</a:t>
            </a:r>
            <a:endParaRPr kumimoji="1" lang="zh-CN" altLang="en-US" sz="2400" b="1" dirty="0">
              <a:solidFill>
                <a:srgbClr val="AB4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623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Challenges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Arial Hebrew Scholar" charset="-79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F7C7483-C54E-F24B-826C-7BABC3D08E15}"/>
              </a:ext>
            </a:extLst>
          </p:cNvPr>
          <p:cNvSpPr txBox="1"/>
          <p:nvPr/>
        </p:nvSpPr>
        <p:spPr>
          <a:xfrm>
            <a:off x="425300" y="1720754"/>
            <a:ext cx="11341397" cy="430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130AB"/>
              </a:buClr>
              <a:buSzPct val="150000"/>
            </a:pPr>
            <a:r>
              <a:rPr kumimoji="1" lang="en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C1: How to model HINs in the meta-learning setting?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r>
              <a:rPr kumimoji="1" lang="zh-CN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kumimoji="1" lang="zh-CN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model HINs under traditional </a:t>
            </a:r>
            <a:r>
              <a:rPr kumimoji="1" lang="en-US" altLang="zh-CN" sz="2400" i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supervised or unsupervised learning settings</a:t>
            </a:r>
            <a:endParaRPr kumimoji="1" lang="en-US" altLang="zh-CN" sz="2400" dirty="0">
              <a:solidFill>
                <a:srgbClr val="AB4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endParaRPr kumimoji="1" lang="en" altLang="zh-C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3130AB"/>
              </a:buClr>
              <a:buSzPct val="150000"/>
            </a:pPr>
            <a:r>
              <a:rPr kumimoji="1" lang="en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C2: How to model the general knowledge across tasks?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Previous work: Only adapt to new tasks (e.g., new users) from </a:t>
            </a:r>
            <a:r>
              <a:rPr kumimoji="1" lang="en" altLang="zh-CN" sz="2400" i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globally shared prior 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Our work: there exist </a:t>
            </a:r>
            <a:r>
              <a:rPr kumimoji="1" lang="en" altLang="zh-CN" sz="2400" i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multifaceted semantics </a:t>
            </a:r>
            <a:r>
              <a:rPr kumimoji="1" lang="en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brought by HINs</a:t>
            </a:r>
            <a:endParaRPr kumimoji="1" lang="en" altLang="zh-CN" sz="2400" i="1" dirty="0">
              <a:solidFill>
                <a:srgbClr val="AB4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5528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Outline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01A56D-2754-F645-B0DF-21706EF05A56}"/>
              </a:ext>
            </a:extLst>
          </p:cNvPr>
          <p:cNvSpPr txBox="1"/>
          <p:nvPr/>
        </p:nvSpPr>
        <p:spPr>
          <a:xfrm>
            <a:off x="4480002" y="1716827"/>
            <a:ext cx="323199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MetaHIN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10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6878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Overall Framework of </a:t>
            </a:r>
            <a:r>
              <a:rPr kumimoji="1" lang="en-US" altLang="zh-CN" sz="3600" b="1" dirty="0" err="1">
                <a:solidFill>
                  <a:srgbClr val="C00000"/>
                </a:solidFill>
                <a:latin typeface="Arial" panose="020B0604020202020204" pitchFamily="34" charset="0"/>
                <a:ea typeface="Arial Hebrew Scholar" charset="-79"/>
                <a:cs typeface="Arial" panose="020B0604020202020204" pitchFamily="34" charset="0"/>
              </a:rPr>
              <a:t>MetaHIN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Arial Hebrew Scholar" charset="-79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4B1BE8-36CA-CE40-BD63-A047FA88E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922" y="6145915"/>
            <a:ext cx="2769219" cy="712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927" y="46971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C49A8C8-ACBD-D541-8E5C-365C6D7EF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33" y="2100506"/>
            <a:ext cx="11541732" cy="3391478"/>
          </a:xfrm>
          <a:prstGeom prst="rect">
            <a:avLst/>
          </a:prstGeom>
        </p:spPr>
      </p:pic>
      <p:sp>
        <p:nvSpPr>
          <p:cNvPr id="4" name="圆角矩形标注 3">
            <a:extLst>
              <a:ext uri="{FF2B5EF4-FFF2-40B4-BE49-F238E27FC236}">
                <a16:creationId xmlns:a16="http://schemas.microsoft.com/office/drawing/2014/main" id="{91F62D5E-AB12-2249-A2E3-FE0C80CFB9A1}"/>
              </a:ext>
            </a:extLst>
          </p:cNvPr>
          <p:cNvSpPr/>
          <p:nvPr/>
        </p:nvSpPr>
        <p:spPr>
          <a:xfrm>
            <a:off x="2544418" y="973394"/>
            <a:ext cx="4018614" cy="932577"/>
          </a:xfrm>
          <a:prstGeom prst="wedgeRoundRectCallout">
            <a:avLst>
              <a:gd name="adj1" fmla="val -66104"/>
              <a:gd name="adj2" fmla="val 65558"/>
              <a:gd name="adj3" fmla="val 16667"/>
            </a:avLst>
          </a:prstGeom>
          <a:noFill/>
          <a:ln w="25400">
            <a:solidFill>
              <a:srgbClr val="AB46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C1: </a:t>
            </a:r>
          </a:p>
          <a:p>
            <a:pPr algn="ctr"/>
            <a:r>
              <a:rPr kumimoji="1" lang="en-US" altLang="zh-CN" b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construction augmented with semantic contexts </a:t>
            </a:r>
            <a:endParaRPr kumimoji="1" lang="zh-CN" altLang="en-US" b="1" dirty="0">
              <a:solidFill>
                <a:srgbClr val="AB4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圆角矩形标注 11">
            <a:extLst>
              <a:ext uri="{FF2B5EF4-FFF2-40B4-BE49-F238E27FC236}">
                <a16:creationId xmlns:a16="http://schemas.microsoft.com/office/drawing/2014/main" id="{BB0BB86D-8FA4-174D-8009-ABE9008DA678}"/>
              </a:ext>
            </a:extLst>
          </p:cNvPr>
          <p:cNvSpPr/>
          <p:nvPr/>
        </p:nvSpPr>
        <p:spPr>
          <a:xfrm>
            <a:off x="3264309" y="5607598"/>
            <a:ext cx="4325714" cy="1076633"/>
          </a:xfrm>
          <a:prstGeom prst="wedgeRoundRectCallout">
            <a:avLst>
              <a:gd name="adj1" fmla="val 52581"/>
              <a:gd name="adj2" fmla="val -95395"/>
              <a:gd name="adj3" fmla="val 16667"/>
            </a:avLst>
          </a:prstGeom>
          <a:noFill/>
          <a:ln w="25400">
            <a:solidFill>
              <a:srgbClr val="AB46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C2: </a:t>
            </a:r>
          </a:p>
          <a:p>
            <a:pPr algn="ctr"/>
            <a:r>
              <a:rPr kumimoji="1" lang="en-US" altLang="zh-CN" b="1" dirty="0">
                <a:solidFill>
                  <a:srgbClr val="AB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 and task-wise adaptations</a:t>
            </a:r>
            <a:endParaRPr kumimoji="1" lang="zh-CN" altLang="en-US" b="1" dirty="0">
              <a:solidFill>
                <a:srgbClr val="AB4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1488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1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3|3.9|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.5|8.8|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</Words>
  <Application>Microsoft Office PowerPoint</Application>
  <PresentationFormat>Widescreen</PresentationFormat>
  <Paragraphs>151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 Hebrew Scholar</vt:lpstr>
      <vt:lpstr>等线</vt:lpstr>
      <vt:lpstr>等线 Light</vt:lpstr>
      <vt:lpstr>Menlo Bold</vt:lpstr>
      <vt:lpstr>Arial</vt:lpstr>
      <vt:lpstr>Cambria Math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Lu Yuanfu</dc:creator>
  <cp:lastModifiedBy>FANG Yuan</cp:lastModifiedBy>
  <cp:revision>120</cp:revision>
  <dcterms:created xsi:type="dcterms:W3CDTF">2020-06-17T14:23:17Z</dcterms:created>
  <dcterms:modified xsi:type="dcterms:W3CDTF">2020-07-13T10:03:45Z</dcterms:modified>
</cp:coreProperties>
</file>