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1"/>
  </p:sldMasterIdLst>
  <p:notesMasterIdLst>
    <p:notesMasterId r:id="rId30"/>
  </p:notesMasterIdLst>
  <p:sldIdLst>
    <p:sldId id="341" r:id="rId2"/>
    <p:sldId id="342" r:id="rId3"/>
    <p:sldId id="351" r:id="rId4"/>
    <p:sldId id="344" r:id="rId5"/>
    <p:sldId id="345" r:id="rId6"/>
    <p:sldId id="348" r:id="rId7"/>
    <p:sldId id="346" r:id="rId8"/>
    <p:sldId id="349" r:id="rId9"/>
    <p:sldId id="350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2" r:id="rId20"/>
    <p:sldId id="361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1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1C21"/>
    <a:srgbClr val="2F5597"/>
    <a:srgbClr val="CF6B6C"/>
    <a:srgbClr val="43709C"/>
    <a:srgbClr val="861804"/>
    <a:srgbClr val="A2A2A2"/>
    <a:srgbClr val="EBE9DC"/>
    <a:srgbClr val="540000"/>
    <a:srgbClr val="7B1216"/>
    <a:srgbClr val="BAB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0" autoAdjust="0"/>
    <p:restoredTop sz="82074" autoAdjust="0"/>
  </p:normalViewPr>
  <p:slideViewPr>
    <p:cSldViewPr snapToGrid="0">
      <p:cViewPr varScale="1">
        <p:scale>
          <a:sx n="98" d="100"/>
          <a:sy n="98" d="100"/>
        </p:scale>
        <p:origin x="105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57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3AA3F-A82B-43BF-B18C-5608A05C57EB}" type="datetimeFigureOut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30F0D-1A5A-4EA2-B28F-0EC912CB6B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815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271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53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26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90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403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060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215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75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022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72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784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93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249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130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61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710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66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44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290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207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35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498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32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355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200" dirty="0">
              <a:solidFill>
                <a:srgbClr val="AD1C2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426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64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72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0F0D-1A5A-4EA2-B28F-0EC912CB6B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1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0D3C-9C23-E945-9B8F-10760E7990D8}" type="datetime1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26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1B35-4A9E-2F44-90B9-C3793369DBF3}" type="datetime1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61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29D38-4EF1-C54D-BC4C-424DFD56707A}" type="datetime1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358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5587-B721-524A-A512-0EDDBFEC571A}" type="datetime1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54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D97E-005B-7841-BF71-96126608A86B}" type="datetime1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32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0B41-5E63-924A-84E4-0F91F937DB74}" type="datetime1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84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EF45-0BB3-104F-86EE-071397250254}" type="datetime1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98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5358-7A73-C54E-AB68-42C4114908E8}" type="datetime1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3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78A9-6613-D24F-9A50-056B605A55EA}" type="datetime1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32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748A-EE82-EA49-AA21-A998EBFAA281}" type="datetime1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543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6657-59A5-A84C-8E9F-23B7B33F2FC9}" type="datetime1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89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0A36A-9CCA-5F41-B28B-2D193236A910}" type="datetime1">
              <a:rPr lang="zh-CN" altLang="en-US" smtClean="0"/>
              <a:t>2020/6/20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13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Relationship Id="rId9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10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10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11" Type="http://schemas.openxmlformats.org/officeDocument/2006/relationships/image" Target="../media/image15.png"/><Relationship Id="rId5" Type="http://schemas.openxmlformats.org/officeDocument/2006/relationships/image" Target="../media/image9.tiff"/><Relationship Id="rId10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11" Type="http://schemas.openxmlformats.org/officeDocument/2006/relationships/image" Target="../media/image14.svg"/><Relationship Id="rId5" Type="http://schemas.openxmlformats.org/officeDocument/2006/relationships/image" Target="../media/image9.tiff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11" Type="http://schemas.openxmlformats.org/officeDocument/2006/relationships/image" Target="../media/image14.svg"/><Relationship Id="rId5" Type="http://schemas.openxmlformats.org/officeDocument/2006/relationships/image" Target="../media/image9.tiff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58812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1" lang="en-US" altLang="zh-CN" sz="4000" b="1" dirty="0">
                <a:solidFill>
                  <a:srgbClr val="44546A"/>
                </a:solidFill>
                <a:latin typeface="Times New Roman" charset="0"/>
                <a:ea typeface="Times New Roman" charset="0"/>
                <a:cs typeface="Times New Roman" charset="0"/>
              </a:rPr>
              <a:t>Temporal Network Embedding </a:t>
            </a:r>
          </a:p>
          <a:p>
            <a:pPr lvl="0" algn="ctr"/>
            <a:r>
              <a:rPr kumimoji="1" lang="en-US" altLang="zh-CN" sz="4000" b="1" dirty="0">
                <a:solidFill>
                  <a:srgbClr val="44546A"/>
                </a:solidFill>
                <a:latin typeface="Times New Roman" charset="0"/>
                <a:ea typeface="Times New Roman" charset="0"/>
                <a:cs typeface="Times New Roman" charset="0"/>
              </a:rPr>
              <a:t>with Micro- and Macro-dynamics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2979949"/>
            <a:ext cx="12192000" cy="19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Yuanfu Lu</a:t>
            </a:r>
            <a:r>
              <a:rPr kumimoji="1" lang="en-US" altLang="zh-CN" sz="2800" b="0" i="0" u="none" strike="noStrike" kern="120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kumimoji="1" lang="en-US" altLang="zh-CN" sz="2800" dirty="0">
                <a:solidFill>
                  <a:srgbClr val="44546A"/>
                </a:solidFill>
                <a:latin typeface="Times New Roman" charset="0"/>
                <a:ea typeface="Times New Roman" charset="0"/>
                <a:cs typeface="Times New Roman" charset="0"/>
              </a:rPr>
              <a:t>, Xiao Wang</a:t>
            </a:r>
            <a:r>
              <a:rPr kumimoji="1" lang="en-US" altLang="zh-CN" sz="2800" baseline="30000" dirty="0">
                <a:solidFill>
                  <a:srgbClr val="44546A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kumimoji="1" lang="en-US" altLang="zh-CN" sz="2800" dirty="0">
                <a:solidFill>
                  <a:srgbClr val="44546A"/>
                </a:solidFill>
                <a:latin typeface="Times New Roman" charset="0"/>
                <a:ea typeface="Times New Roman" charset="0"/>
                <a:cs typeface="Times New Roman" charset="0"/>
              </a:rPr>
              <a:t>, Chuan 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Shi</a:t>
            </a:r>
            <a:r>
              <a:rPr kumimoji="1" lang="en-US" altLang="zh-CN" sz="2800" b="0" i="0" u="none" strike="noStrike" kern="120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kumimoji="1" lang="en-US" altLang="zh-CN" sz="2800" dirty="0">
                <a:solidFill>
                  <a:srgbClr val="44546A"/>
                </a:solidFill>
                <a:latin typeface="Times New Roman" charset="0"/>
                <a:ea typeface="Times New Roman" charset="0"/>
                <a:cs typeface="Times New Roman" charset="0"/>
              </a:rPr>
              <a:t>Philip S. Yu</a:t>
            </a:r>
            <a:r>
              <a:rPr kumimoji="1" lang="en-US" altLang="zh-CN" sz="2800" b="0" i="0" u="none" strike="noStrike" kern="120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Yanfang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Ye</a:t>
            </a:r>
            <a:r>
              <a:rPr kumimoji="1" lang="en-US" altLang="zh-CN" sz="2800" b="0" i="0" u="none" strike="noStrike" kern="120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3 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kumimoji="1" lang="en-US" altLang="zh-CN" sz="2800" b="0" i="0" u="none" strike="noStrike" kern="120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  </a:t>
            </a:r>
          </a:p>
          <a:p>
            <a:pPr marL="0" marR="0" lvl="0" indent="0" algn="ctr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Beijing University of Posts and Telecommunications, Beijing, China</a:t>
            </a:r>
          </a:p>
          <a:p>
            <a:pPr lvl="0" algn="ctr">
              <a:lnSpc>
                <a:spcPct val="120000"/>
              </a:lnSpc>
            </a:pPr>
            <a:r>
              <a:rPr kumimoji="1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kumimoji="1" lang="en-US" altLang="zh-CN" sz="2400" dirty="0">
                <a:solidFill>
                  <a:srgbClr val="44546A"/>
                </a:solidFill>
                <a:latin typeface="Times New Roman" charset="0"/>
                <a:ea typeface="Times New Roman" charset="0"/>
                <a:cs typeface="Times New Roman" charset="0"/>
              </a:rPr>
              <a:t>University of Illinois at Chicago IL, US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</a:t>
            </a:r>
          </a:p>
          <a:p>
            <a:pPr marL="0" marR="0" lvl="0" indent="0" algn="ctr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Case Western Reserve University, OH, USA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92819"/>
          </a:xfrm>
          <a:prstGeom prst="rect">
            <a:avLst/>
          </a:prstGeom>
          <a:effectLst>
            <a:glow>
              <a:schemeClr val="accent1"/>
            </a:glow>
            <a:softEdge rad="5080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C8B5914-D8AC-F049-B1FE-9A89AEDD4CB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23" y="5059947"/>
            <a:ext cx="1440000" cy="144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E2A21B-7CF6-4E4E-AC3F-B132A7AFA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66" y="5059947"/>
            <a:ext cx="1440000" cy="144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8E80DAA-F2BE-E04B-8D3E-4FE4A6D217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33" t="30240" r="11989" b="28721"/>
          <a:stretch/>
        </p:blipFill>
        <p:spPr>
          <a:xfrm>
            <a:off x="8160909" y="5348538"/>
            <a:ext cx="3147935" cy="8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/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lang="zh-CN" altLang="en-US" sz="3200" b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|</a:t>
                </a:r>
                <a:r>
                  <a:rPr lang="zh-CN" altLang="en-US" sz="32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Motivation</a:t>
                </a:r>
                <a:endParaRPr lang="zh-CN" altLang="en-US" sz="32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  <a:blipFill>
                <a:blip r:embed="rId7"/>
                <a:stretch>
                  <a:fillRect l="-526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62E5BB5F-7012-8B46-925A-EB968084D589}"/>
                  </a:ext>
                </a:extLst>
              </p:cNvPr>
              <p:cNvSpPr txBox="1"/>
              <p:nvPr/>
            </p:nvSpPr>
            <p:spPr>
              <a:xfrm>
                <a:off x="557209" y="1598605"/>
                <a:ext cx="11187113" cy="4657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ü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the formation process of the network structures ---</a:t>
                </a:r>
                <a:r>
                  <a:rPr kumimoji="1"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solidFill>
                      <a:srgbClr val="AD1C2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Micro-dynamics</a:t>
                </a:r>
              </a:p>
              <a:p>
                <a:pPr marL="914378" lvl="1" indent="-4572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Ø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sequence of chronological events of edge establishments</a:t>
                </a:r>
              </a:p>
              <a:p>
                <a:pPr lvl="1">
                  <a:lnSpc>
                    <a:spcPct val="125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altLang="zh-CN" sz="28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𝐼</m:t>
                      </m:r>
                      <m:r>
                        <a:rPr kumimoji="1" lang="en-US" altLang="zh-CN" sz="28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  <m: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  <m: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ℰ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kumimoji="1" lang="en-US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ü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the evolution pattern of the network scale</a:t>
                </a:r>
                <a:r>
                  <a:rPr kumimoji="1"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--- </a:t>
                </a:r>
                <a:r>
                  <a:rPr kumimoji="1" lang="en-US" altLang="zh-CN" sz="2800" dirty="0">
                    <a:solidFill>
                      <a:srgbClr val="AD1C2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Macro-dynamics</a:t>
                </a:r>
              </a:p>
              <a:p>
                <a:pPr marL="914378" lvl="1" indent="-4572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Ø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cumulative number of edges by time t</a:t>
                </a:r>
              </a:p>
              <a:p>
                <a:pPr lvl="1">
                  <a:lnSpc>
                    <a:spcPct val="125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kumimoji="1" lang="en-US" altLang="zh-CN" sz="28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𝒯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kumimoji="1" lang="en-US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ü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Mutually evolve of micro- and macro-dynamics </a:t>
                </a:r>
              </a:p>
              <a:p>
                <a:pPr marL="914378" lvl="1" indent="-4572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Ø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Alternately influence the process of learning node embeddings</a:t>
                </a: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62E5BB5F-7012-8B46-925A-EB968084D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09" y="1598605"/>
                <a:ext cx="11187113" cy="4657301"/>
              </a:xfrm>
              <a:prstGeom prst="rect">
                <a:avLst/>
              </a:prstGeom>
              <a:blipFill>
                <a:blip r:embed="rId8"/>
                <a:stretch>
                  <a:fillRect l="-907" r="-567" b="-24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56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/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lang="zh-CN" altLang="en-US" sz="3200" b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|</a:t>
                </a:r>
                <a:r>
                  <a:rPr lang="zh-CN" altLang="en-US" sz="32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Model</a:t>
                </a:r>
                <a:endParaRPr lang="zh-CN" altLang="en-US" sz="32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  <a:blipFill>
                <a:blip r:embed="rId7"/>
                <a:stretch>
                  <a:fillRect l="-526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1EAA1E91-AF0A-134E-AC6F-E3CA0AD72D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737" y="1614415"/>
            <a:ext cx="10694526" cy="42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/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lang="zh-CN" altLang="en-US" sz="3200" b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|</a:t>
                </a:r>
                <a:r>
                  <a:rPr lang="zh-CN" altLang="en-US" sz="32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" altLang="zh-CN" sz="28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Micro-dynamics Preserved Embedding</a:t>
                </a:r>
                <a:endParaRPr lang="zh-CN" altLang="en-US" sz="32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  <a:blipFill>
                <a:blip r:embed="rId7"/>
                <a:stretch>
                  <a:fillRect l="-526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1EAA1E91-AF0A-134E-AC6F-E3CA0AD72D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4888"/>
          <a:stretch/>
        </p:blipFill>
        <p:spPr>
          <a:xfrm>
            <a:off x="449910" y="1632034"/>
            <a:ext cx="3755024" cy="4240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7281466-DA9D-2048-A806-5706F11BE992}"/>
                  </a:ext>
                </a:extLst>
              </p:cNvPr>
              <p:cNvSpPr txBox="1"/>
              <p:nvPr/>
            </p:nvSpPr>
            <p:spPr>
              <a:xfrm>
                <a:off x="4507574" y="1718764"/>
                <a:ext cx="7122277" cy="4067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occurrence intensity of the event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kumimoji="1" lang="en-US" altLang="zh-CN" sz="2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that nodes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formulate an edge at time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ctr"/>
                <a:endParaRPr kumimoji="1" lang="en-US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en-US" altLang="zh-CN" sz="2800" b="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𝑝𝑖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8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8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1" lang="en-US" altLang="zh-CN" sz="2800" b="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𝑞𝑗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8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8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zh-CN" alt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7281466-DA9D-2048-A806-5706F11BE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574" y="1718764"/>
                <a:ext cx="7122277" cy="4067011"/>
              </a:xfrm>
              <a:prstGeom prst="rect">
                <a:avLst/>
              </a:prstGeom>
              <a:blipFill>
                <a:blip r:embed="rId9"/>
                <a:stretch>
                  <a:fillRect l="-1957" t="-2484" b="-48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43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/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lang="zh-CN" altLang="en-US" sz="3200" b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|</a:t>
                </a:r>
                <a:r>
                  <a:rPr lang="zh-CN" altLang="en-US" sz="32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" altLang="zh-CN" sz="28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Hierarchical Temporal Attention</a:t>
                </a:r>
                <a:endParaRPr lang="zh-CN" altLang="en-US" sz="32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  <a:blipFill>
                <a:blip r:embed="rId7"/>
                <a:stretch>
                  <a:fillRect l="-526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1EAA1E91-AF0A-134E-AC6F-E3CA0AD72D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4888"/>
          <a:stretch/>
        </p:blipFill>
        <p:spPr>
          <a:xfrm>
            <a:off x="450153" y="1632034"/>
            <a:ext cx="3755024" cy="4240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7281466-DA9D-2048-A806-5706F11BE992}"/>
                  </a:ext>
                </a:extLst>
              </p:cNvPr>
              <p:cNvSpPr txBox="1"/>
              <p:nvPr/>
            </p:nvSpPr>
            <p:spPr>
              <a:xfrm>
                <a:off x="4701458" y="1552168"/>
                <a:ext cx="7122277" cy="48760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57200" indent="-457200">
                  <a:lnSpc>
                    <a:spcPct val="125000"/>
                  </a:lnSpc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Local influence from each neighbor.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𝑝𝑖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CN" sz="28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28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8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  <m:sSub>
                                <m:sSub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8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  <m:r>
                                <a:rPr kumimoji="1" lang="en-US" altLang="zh-CN" sz="28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  <m:sSub>
                                <m:sSub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8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kumimoji="1" lang="en-US" altLang="zh-CN" sz="280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𝑝𝑖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CN" sz="28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280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CN" sz="280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kumimoji="1" lang="en-US" altLang="zh-CN" sz="28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kumimoji="1" lang="en-US" altLang="zh-CN" sz="28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kumimoji="1" lang="en-US" altLang="zh-CN" sz="28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1" lang="en-US" altLang="zh-CN" sz="28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1" lang="en-US" altLang="zh-CN" sz="28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kumimoji="1" lang="en-US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25000"/>
                  </a:lnSpc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Global impact of the whole neighbors. </a:t>
                </a:r>
              </a:p>
              <a:p>
                <a:pPr algn="ctr">
                  <a:buClr>
                    <a:srgbClr val="AD1C2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2800" b="1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800" b="1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acc>
                      </m:e>
                      <m:sub>
                        <m:r>
                          <a:rPr kumimoji="1" lang="en-US" altLang="zh-CN" sz="28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sz="28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zh-CN" sz="28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d>
                      <m:dPr>
                        <m:ctrlPr>
                          <a:rPr kumimoji="1" lang="en-US" altLang="zh-CN" sz="2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1" lang="en-US" altLang="zh-CN" sz="28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1" lang="en-US" altLang="zh-CN" sz="28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kumimoji="1" lang="en-US" altLang="zh-CN" sz="28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</m:sub>
                          <m:sup/>
                          <m:e>
                            <m:sSub>
                              <m:sSubPr>
                                <m:ctrlP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kumimoji="1" lang="en-US" altLang="zh-CN" sz="2800" b="1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𝑾</m:t>
                            </m:r>
                            <m:sSub>
                              <m:sSubPr>
                                <m:ctrlP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800" b="1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28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8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kumimoji="1" lang="en-US" altLang="zh-CN" sz="2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sz="28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zh-CN" sz="28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d>
                      <m:dPr>
                        <m:ctrlPr>
                          <a:rPr kumimoji="1" lang="en-US" altLang="zh-CN" sz="2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𝜅</m:t>
                        </m:r>
                        <m:d>
                          <m:dPr>
                            <m:ctrlPr>
                              <a:rPr kumimoji="1" lang="en-US" altLang="zh-CN" sz="28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8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kumimoji="1" lang="en-US" altLang="zh-CN" sz="2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zh-CN" sz="2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kumimoji="1" lang="en-US" altLang="zh-CN" sz="2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kumimoji="1" lang="en-US" altLang="zh-CN" sz="2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kumimoji="1" lang="en-US" altLang="zh-CN" sz="28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kumimoji="1" lang="en-US" altLang="zh-CN" sz="2800" b="1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800" b="1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28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sz="2800" dirty="0">
                    <a:solidFill>
                      <a:schemeClr val="tx2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28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8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kumimoji="1" lang="en-US" altLang="zh-CN" sz="2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  <m:r>
                      <a:rPr kumimoji="1" lang="en-US" altLang="zh-CN" sz="28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zh-CN" sz="28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d>
                      <m:dPr>
                        <m:ctrlPr>
                          <a:rPr kumimoji="1" lang="en-US" altLang="zh-CN" sz="2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𝜅</m:t>
                        </m:r>
                        <m:d>
                          <m:dPr>
                            <m:ctrlPr>
                              <a:rPr kumimoji="1" lang="en-US" altLang="zh-CN" sz="28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8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2800" i="1" dirty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800" i="1" dirty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kumimoji="1" lang="en-US" altLang="zh-CN" sz="2800" i="1" dirty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zh-CN" sz="2800" i="1" dirty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800" i="1" dirty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kumimoji="1" lang="en-US" altLang="zh-CN" sz="2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kumimoji="1" lang="en-US" altLang="zh-CN" sz="28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kumimoji="1" lang="en-US" altLang="zh-CN" sz="28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kumimoji="1" lang="en-US" altLang="zh-CN" sz="2800" b="1" i="1" dirty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800" b="1" i="1" dirty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28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kumimoji="1" lang="en-US" altLang="zh-CN" sz="2800" dirty="0">
                  <a:solidFill>
                    <a:schemeClr val="tx2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2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kumimoji="1" lang="en-US" altLang="zh-CN" sz="28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kumimoji="1" lang="en-US" altLang="zh-CN" sz="28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kumimoji="1" lang="en-US" altLang="zh-CN" sz="2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2800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1" lang="en-US" altLang="zh-CN" sz="2800" i="1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28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2800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kumimoji="1" lang="en-US" altLang="zh-CN" sz="2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2800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1" lang="en-US" altLang="zh-CN" sz="2800" i="1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2800" i="1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2800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zh-CN" sz="280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kumimoji="1" lang="en-US" altLang="zh-CN" sz="2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2800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1" lang="en-US" altLang="zh-CN" sz="2800" i="1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2800" i="1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den>
                    </m:f>
                  </m:oMath>
                </a14:m>
                <a:endParaRPr kumimoji="1" lang="zh-CN" alt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7281466-DA9D-2048-A806-5706F11BE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58" y="1552168"/>
                <a:ext cx="7122277" cy="4876078"/>
              </a:xfrm>
              <a:prstGeom prst="rect">
                <a:avLst/>
              </a:prstGeom>
              <a:blipFill>
                <a:blip r:embed="rId9"/>
                <a:stretch>
                  <a:fillRect l="-2669" t="-779" b="-7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59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/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lang="zh-CN" altLang="en-US" sz="3200" b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|</a:t>
                </a:r>
                <a:r>
                  <a:rPr lang="zh-CN" altLang="en-US" sz="32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" altLang="zh-CN" sz="28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Micro Prediction</a:t>
                </a:r>
                <a:endParaRPr lang="zh-CN" altLang="en-US" sz="32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  <a:blipFill>
                <a:blip r:embed="rId7"/>
                <a:stretch>
                  <a:fillRect l="-526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/>
              <p:nvPr/>
            </p:nvSpPr>
            <p:spPr>
              <a:xfrm>
                <a:off x="428739" y="1695108"/>
                <a:ext cx="11334521" cy="45379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probability of establishing an edge between nodes </a:t>
                </a:r>
                <a:r>
                  <a:rPr lang="zh-CN" altLang="en-US" sz="2800" i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zh-CN" altLang="en-US" sz="2800" i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time </a:t>
                </a:r>
                <a:r>
                  <a:rPr lang="zh-CN" altLang="en-US" sz="2800" i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i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en-US" altLang="zh-CN" sz="28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sz="28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kumimoji="1" lang="en-US" altLang="zh-CN" sz="28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kumimoji="1" lang="en-US" altLang="zh-CN" sz="28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𝑗</m:t>
                      </m:r>
                      <m:r>
                        <a:rPr kumimoji="1" lang="en-US" altLang="zh-CN" sz="28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  <m:sSup>
                        <m:sSupPr>
                          <m:ctrlPr>
                            <a:rPr kumimoji="1" lang="en-US" altLang="zh-CN" sz="28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p>
                          <m:r>
                            <a:rPr kumimoji="1" lang="en-US" altLang="zh-CN" sz="28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p>
                      </m:sSup>
                      <m:d>
                        <m:dPr>
                          <m:ctrlPr>
                            <a:rPr kumimoji="1" lang="en-US" altLang="zh-CN" sz="28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CN" sz="28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kumimoji="1" lang="en-US" altLang="zh-CN" sz="28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p>
                          <m:r>
                            <a:rPr kumimoji="1" lang="en-US" altLang="zh-CN" sz="28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p>
                      </m:sSup>
                      <m:r>
                        <a:rPr kumimoji="1" lang="en-US" altLang="zh-CN" sz="28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sz="28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kumimoji="1" lang="en-US" altLang="zh-CN" sz="28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))=</m:t>
                      </m:r>
                      <m:f>
                        <m:fPr>
                          <m:ctrlP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280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CN" sz="280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kumimoji="1" lang="en-US" altLang="zh-CN" sz="28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kumimoji="1" lang="en-US" altLang="zh-CN" sz="28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′,</m:t>
                                          </m:r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nary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p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CN" sz="280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kumimoji="1" lang="en-US" altLang="zh-CN" sz="28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kumimoji="1" lang="en-US" altLang="zh-CN" sz="28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kumimoji="1" lang="en-US" altLang="zh-CN" sz="28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zh-CN" sz="28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en-US" altLang="zh-CN" sz="2800" i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800" i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Objective function</a:t>
                </a:r>
                <a:endParaRPr kumimoji="1" lang="en-US" altLang="zh-CN" sz="280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125000"/>
                  </a:lnSpc>
                  <a:buClr>
                    <a:srgbClr val="AD1C2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𝑚𝑖</m:t>
                          </m:r>
                        </m:sub>
                      </m:sSub>
                      <m:r>
                        <a:rPr kumimoji="1" lang="en-US" altLang="zh-CN" sz="28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kumimoji="1" lang="en-US" altLang="zh-CN" sz="2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ctrl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1" lang="en-US" altLang="zh-CN" sz="28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80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⁡</m:t>
                              </m:r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kumimoji="1" lang="en-US" altLang="zh-CN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28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kumimoji="1" lang="en-US" altLang="zh-CN" sz="28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kumimoji="1" lang="en-US" altLang="zh-CN" sz="28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kumimoji="1" lang="en-US" altLang="zh-CN" sz="28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kumimoji="1" lang="en-US" altLang="zh-CN" sz="28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8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kumimoji="1" lang="en-US" altLang="zh-CN" sz="28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zh-CN" sz="28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8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kumimoji="1" lang="en-US" altLang="zh-CN" sz="28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kumimoji="1" lang="en-US" altLang="zh-CN" sz="28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8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kumimoji="1" lang="en-US" altLang="zh-CN" sz="28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  <m:r>
                                <a:rPr kumimoji="1" lang="en-US" altLang="zh-CN" sz="28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kumimoji="1" lang="en-US" altLang="zh-CN" sz="28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kumimoji="1" lang="en-US" altLang="zh-CN" sz="28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1" lang="zh-CN" altLang="en-US" sz="2800" dirty="0">
                  <a:solidFill>
                    <a:schemeClr val="tx2"/>
                  </a:solidFill>
                </a:endParaRPr>
              </a:p>
              <a:p>
                <a:pPr>
                  <a:buClr>
                    <a:srgbClr val="AD1C21"/>
                  </a:buClr>
                </a:pPr>
                <a:endParaRPr lang="en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39" y="1695108"/>
                <a:ext cx="11334521" cy="4537974"/>
              </a:xfrm>
              <a:prstGeom prst="rect">
                <a:avLst/>
              </a:prstGeom>
              <a:blipFill>
                <a:blip r:embed="rId8"/>
                <a:stretch>
                  <a:fillRect l="-896" t="-1114" b="-342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541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/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lang="zh-CN" altLang="en-US" sz="3200" b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|</a:t>
                </a:r>
                <a:r>
                  <a:rPr lang="zh-CN" altLang="en-US" sz="32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" altLang="zh-CN" sz="28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Macro-dynamics Preserved Embedding</a:t>
                </a:r>
                <a:endParaRPr lang="zh-CN" altLang="en-US" sz="32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  <a:blipFill>
                <a:blip r:embed="rId7"/>
                <a:stretch>
                  <a:fillRect l="-526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/>
              <p:nvPr/>
            </p:nvSpPr>
            <p:spPr>
              <a:xfrm>
                <a:off x="205402" y="1813446"/>
                <a:ext cx="6850492" cy="1923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number of new edges at </a:t>
                </a:r>
                <a:r>
                  <a:rPr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</a:t>
                </a:r>
                <a:r>
                  <a:rPr lang="zh-CN" altLang="en-US" sz="2800" i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i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endParaRPr kumimoji="1" lang="en-US" altLang="zh-CN" sz="2800" i="0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25000"/>
                  </a:lnSpc>
                  <a:buClr>
                    <a:srgbClr val="AD1C2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80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𝜁</m:t>
                      </m:r>
                      <m:sSup>
                        <m:sSupPr>
                          <m:ctrlP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kumimoji="1" lang="en-US" altLang="zh-CN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800" dirty="0">
                  <a:solidFill>
                    <a:schemeClr val="tx2"/>
                  </a:solidFill>
                </a:endParaRPr>
              </a:p>
              <a:p>
                <a:pPr>
                  <a:buClr>
                    <a:srgbClr val="AD1C21"/>
                  </a:buClr>
                </a:pPr>
                <a:endParaRPr lang="en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02" y="1813446"/>
                <a:ext cx="6850492" cy="1923604"/>
              </a:xfrm>
              <a:prstGeom prst="rect">
                <a:avLst/>
              </a:prstGeom>
              <a:blipFill>
                <a:blip r:embed="rId8"/>
                <a:stretch>
                  <a:fillRect l="-1479" t="-32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564D4A0A-DB7D-094C-A139-C960E7E05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1990" y="1324021"/>
            <a:ext cx="4618058" cy="4959165"/>
          </a:xfrm>
          <a:prstGeom prst="rect">
            <a:avLst/>
          </a:prstGeom>
        </p:spPr>
      </p:pic>
      <p:sp>
        <p:nvSpPr>
          <p:cNvPr id="10" name="圆角矩形标注 9">
            <a:extLst>
              <a:ext uri="{FF2B5EF4-FFF2-40B4-BE49-F238E27FC236}">
                <a16:creationId xmlns:a16="http://schemas.microsoft.com/office/drawing/2014/main" id="{B3C44081-BBCA-C043-A51D-A38D84A933B9}"/>
              </a:ext>
            </a:extLst>
          </p:cNvPr>
          <p:cNvSpPr/>
          <p:nvPr/>
        </p:nvSpPr>
        <p:spPr>
          <a:xfrm>
            <a:off x="355528" y="3551805"/>
            <a:ext cx="2483207" cy="1132127"/>
          </a:xfrm>
          <a:prstGeom prst="wedgeRoundRectCallout">
            <a:avLst>
              <a:gd name="adj1" fmla="val 45740"/>
              <a:gd name="adj2" fmla="val -85556"/>
              <a:gd name="adj3" fmla="val 16667"/>
            </a:avLst>
          </a:prstGeom>
          <a:noFill/>
          <a:ln w="28575">
            <a:solidFill>
              <a:srgbClr val="AD1C2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cumulative number of nodes by time </a:t>
            </a:r>
            <a:r>
              <a:rPr lang="en-US" altLang="zh-CN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标注 10">
            <a:extLst>
              <a:ext uri="{FF2B5EF4-FFF2-40B4-BE49-F238E27FC236}">
                <a16:creationId xmlns:a16="http://schemas.microsoft.com/office/drawing/2014/main" id="{772E93FA-AEDA-894F-89E3-E607F5673942}"/>
              </a:ext>
            </a:extLst>
          </p:cNvPr>
          <p:cNvSpPr/>
          <p:nvPr/>
        </p:nvSpPr>
        <p:spPr>
          <a:xfrm>
            <a:off x="205402" y="5310032"/>
            <a:ext cx="4014719" cy="1132127"/>
          </a:xfrm>
          <a:prstGeom prst="wedgeRoundRectCallout">
            <a:avLst>
              <a:gd name="adj1" fmla="val 33799"/>
              <a:gd name="adj2" fmla="val -232626"/>
              <a:gd name="adj3" fmla="val 16667"/>
            </a:avLst>
          </a:prstGeom>
          <a:noFill/>
          <a:ln w="28575">
            <a:solidFill>
              <a:srgbClr val="AD1C2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each node </a:t>
            </a:r>
            <a:r>
              <a:rPr lang="en-US" altLang="zh-CN" sz="24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it links other nodes (e.g., node </a:t>
            </a:r>
            <a:r>
              <a:rPr lang="en-US" altLang="zh-CN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with a linking rate </a:t>
            </a:r>
            <a:r>
              <a:rPr lang="en-US" altLang="zh-CN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r(t) 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time </a:t>
            </a:r>
            <a:r>
              <a:rPr lang="en-US" altLang="zh-CN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圆角矩形标注 12">
                <a:extLst>
                  <a:ext uri="{FF2B5EF4-FFF2-40B4-BE49-F238E27FC236}">
                    <a16:creationId xmlns:a16="http://schemas.microsoft.com/office/drawing/2014/main" id="{CBA9B813-CCC6-7D4A-9FF1-777E88041C49}"/>
                  </a:ext>
                </a:extLst>
              </p:cNvPr>
              <p:cNvSpPr/>
              <p:nvPr/>
            </p:nvSpPr>
            <p:spPr>
              <a:xfrm>
                <a:off x="4566216" y="4472481"/>
                <a:ext cx="3502225" cy="1810705"/>
              </a:xfrm>
              <a:prstGeom prst="wedgeRoundRectCallout">
                <a:avLst>
                  <a:gd name="adj1" fmla="val -38012"/>
                  <a:gd name="adj2" fmla="val -119307"/>
                  <a:gd name="adj3" fmla="val 16667"/>
                </a:avLst>
              </a:prstGeom>
              <a:noFill/>
              <a:ln w="28575">
                <a:solidFill>
                  <a:srgbClr val="AD1C2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average accessible neighbors with the linear sparsity coefficient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en-US" altLang="zh-CN" sz="24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power-law sparsity exponent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US" altLang="zh-CN" sz="24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圆角矩形标注 12">
                <a:extLst>
                  <a:ext uri="{FF2B5EF4-FFF2-40B4-BE49-F238E27FC236}">
                    <a16:creationId xmlns:a16="http://schemas.microsoft.com/office/drawing/2014/main" id="{CBA9B813-CCC6-7D4A-9FF1-777E88041C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216" y="4472481"/>
                <a:ext cx="3502225" cy="1810705"/>
              </a:xfrm>
              <a:prstGeom prst="wedgeRoundRectCallout">
                <a:avLst>
                  <a:gd name="adj1" fmla="val -38012"/>
                  <a:gd name="adj2" fmla="val -119307"/>
                  <a:gd name="adj3" fmla="val 16667"/>
                </a:avLst>
              </a:prstGeom>
              <a:blipFill>
                <a:blip r:embed="rId10"/>
                <a:stretch>
                  <a:fillRect r="-719" b="-5668"/>
                </a:stretch>
              </a:blipFill>
              <a:ln w="28575">
                <a:solidFill>
                  <a:srgbClr val="AD1C21"/>
                </a:solidFill>
                <a:prstDash val="sys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03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/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altLang="zh-CN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kumimoji="0" lang="en-US" altLang="zh-CN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kumimoji="0" lang="en-US" altLang="zh-CN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charset="0"/>
                    <a:ea typeface="Times New Roman" charset="0"/>
                    <a:cs typeface="Times New Roman" charset="0"/>
                  </a:rPr>
                  <a:t>|</a:t>
                </a:r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" altLang="zh-CN" sz="2800" b="1" dirty="0">
                    <a:solidFill>
                      <a:prstClr val="whit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Linking Rate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  <a:blipFill>
                <a:blip r:embed="rId7"/>
                <a:stretch>
                  <a:fillRect l="-526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/>
              <p:nvPr/>
            </p:nvSpPr>
            <p:spPr>
              <a:xfrm>
                <a:off x="551498" y="2386652"/>
                <a:ext cx="6850492" cy="3340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-US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linking rate of the network is parameterized with a temporal fizzling term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kumimoji="1" lang="en-US" altLang="zh-CN" sz="28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node embeddings</a:t>
                </a:r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.</a:t>
                </a:r>
                <a:endParaRPr kumimoji="1" lang="en-US" altLang="zh-CN" sz="2800" dirty="0">
                  <a:solidFill>
                    <a:srgbClr val="44546A"/>
                  </a:solidFill>
                  <a:latin typeface="Cambria Math" panose="02040503050406030204" pitchFamily="18" charset="0"/>
                  <a:ea typeface="微软雅黑" panose="020B0503020204020204" pitchFamily="34" charset="-122"/>
                </a:endParaRPr>
              </a:p>
              <a:p>
                <a:pPr lvl="0">
                  <a:lnSpc>
                    <a:spcPct val="125000"/>
                  </a:lnSpc>
                  <a:buClr>
                    <a:srgbClr val="AD1C2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𝑟</m:t>
                      </m:r>
                      <m:d>
                        <m:dPr>
                          <m:ctrlP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1" lang="en-US" altLang="zh-C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|</m:t>
                              </m:r>
                              <m: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  <m: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|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>
                              <m:d>
                                <m:dPr>
                                  <m:ctrlPr>
                                    <a:rPr kumimoji="1" lang="en-US" altLang="zh-CN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1" lang="en-US" altLang="zh-CN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a:rPr kumimoji="1" lang="en-US" altLang="zh-CN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kumimoji="1" lang="en-US" altLang="zh-CN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𝑗</m:t>
                                  </m:r>
                                  <m:r>
                                    <a:rPr kumimoji="1" lang="en-US" altLang="zh-CN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kumimoji="1" lang="en-US" altLang="zh-CN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∈</m:t>
                              </m:r>
                              <m:r>
                                <a:rPr kumimoji="1" lang="en-US" altLang="zh-CN" sz="2800" i="1">
                                  <a:solidFill>
                                    <a:srgbClr val="44546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sub>
                            <m:sup/>
                            <m:e>
                              <m: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kumimoji="1" lang="en-US" altLang="zh-CN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kumimoji="1" lang="en-US" altLang="zh-CN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546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kumimoji="1" lang="en-US" altLang="zh-CN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546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kumimoji="1" lang="en-US" altLang="zh-CN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44546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kumimoji="1" lang="en-US" altLang="zh-CN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44546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1" lang="en-US" altLang="zh-CN" sz="2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44546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  <m:t>𝒖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1" lang="en-US" altLang="zh-CN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44546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kumimoji="1" lang="en-US" altLang="zh-CN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44546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1" lang="en-US" altLang="zh-CN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44546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1" lang="en-US" altLang="zh-CN" sz="2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44546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  <m:t>𝒖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1" lang="en-US" altLang="zh-CN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44546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b>
                                      <m:r>
                                        <a:rPr kumimoji="1" lang="en-US" altLang="zh-CN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546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kumimoji="1" lang="en-US" altLang="zh-CN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546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entury Gothic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D1C21"/>
                  </a:buClr>
                  <a:buSzTx/>
                  <a:buFontTx/>
                  <a:buNone/>
                  <a:tabLst/>
                  <a:defRPr/>
                </a:pPr>
                <a:endParaRPr kumimoji="0" lang="e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98" y="2386652"/>
                <a:ext cx="6850492" cy="3340658"/>
              </a:xfrm>
              <a:prstGeom prst="rect">
                <a:avLst/>
              </a:prstGeom>
              <a:blipFill>
                <a:blip r:embed="rId8"/>
                <a:stretch>
                  <a:fillRect l="-1294" t="-1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564D4A0A-DB7D-094C-A139-C960E7E05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6330" y="1344120"/>
            <a:ext cx="4618058" cy="495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/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altLang="zh-CN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kumimoji="0" lang="en-US" altLang="zh-CN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kumimoji="0" lang="en-US" altLang="zh-CN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charset="0"/>
                    <a:ea typeface="Times New Roman" charset="0"/>
                    <a:cs typeface="Times New Roman" charset="0"/>
                  </a:rPr>
                  <a:t>|</a:t>
                </a:r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" altLang="zh-CN" sz="2800" b="1" dirty="0">
                    <a:solidFill>
                      <a:prstClr val="whit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Macro Constraint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  <a:blipFill>
                <a:blip r:embed="rId7"/>
                <a:stretch>
                  <a:fillRect l="-526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/>
              <p:nvPr/>
            </p:nvSpPr>
            <p:spPr>
              <a:xfrm>
                <a:off x="930322" y="2100048"/>
                <a:ext cx="10331355" cy="3122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-US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the changed number of edges </a:t>
                </a:r>
              </a:p>
              <a:p>
                <a:pPr lvl="0">
                  <a:buClr>
                    <a:srgbClr val="AD1C2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0" smtClean="0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{</m:t>
                      </m:r>
                      <m:r>
                        <m:rPr>
                          <m:sty m:val="p"/>
                        </m:rPr>
                        <a:rPr lang="en-US" altLang="zh-CN" sz="2800" b="0" i="0" smtClean="0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sz="2800" b="0" i="1" smtClean="0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altLang="zh-CN" sz="2800" b="0" i="1" smtClean="0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800" b="0" i="1" smtClean="0">
                                  <a:solidFill>
                                    <a:srgbClr val="44546A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0" i="1" smtClean="0">
                                  <a:solidFill>
                                    <a:srgbClr val="44546A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solidFill>
                                    <a:srgbClr val="44546A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sz="2800" b="0" i="1" smtClean="0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sz="2800" i="1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altLang="zh-CN" sz="28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44546A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44546A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solidFill>
                                    <a:srgbClr val="44546A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2800" b="0" i="1" smtClean="0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sz="2800" i="1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altLang="zh-CN" sz="28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44546A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44546A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solidFill>
                                    <a:srgbClr val="44546A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CN" sz="2800" b="0" i="1" smtClean="0">
                          <a:solidFill>
                            <a:srgbClr val="44546A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,⋯} </m:t>
                      </m:r>
                    </m:oMath>
                  </m:oMathPara>
                </a14:m>
                <a:endParaRPr lang="en-US" altLang="zh-CN" sz="2800" dirty="0">
                  <a:solidFill>
                    <a:srgbClr val="44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endParaRPr lang="en-US" altLang="zh-CN" sz="2800" dirty="0">
                  <a:solidFill>
                    <a:srgbClr val="44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-US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Minimize the sum of square errors</a:t>
                </a:r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 Math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914354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D1C21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𝑚𝑎</m:t>
                          </m:r>
                        </m:sub>
                      </m:sSub>
                      <m:r>
                        <a:rPr kumimoji="1" lang="en-US" altLang="zh-C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  <m: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∈</m:t>
                          </m:r>
                          <m: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CN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Δ</m:t>
                                  </m:r>
                                  <m:r>
                                    <a:rPr kumimoji="1" lang="en-US" altLang="zh-CN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𝑒</m:t>
                                  </m:r>
                                  <m:d>
                                    <m:dPr>
                                      <m:ctrlPr>
                                        <a:rPr kumimoji="1" lang="en-US" altLang="zh-CN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546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CN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546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kumimoji="1" lang="en-US" altLang="zh-CN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CN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546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Δ</m:t>
                                  </m:r>
                                  <m:sSup>
                                    <m:sSupPr>
                                      <m:ctrlPr>
                                        <a:rPr kumimoji="1" lang="en-US" altLang="zh-CN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546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CN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546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1" lang="en-US" altLang="zh-CN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546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1" lang="en-US" altLang="zh-CN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546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CN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546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entury Gothic"/>
                  <a:ea typeface="微软雅黑" panose="020B0503020204020204" pitchFamily="34" charset="-122"/>
                  <a:cs typeface="+mn-cs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22" y="2100048"/>
                <a:ext cx="10331355" cy="3122843"/>
              </a:xfrm>
              <a:prstGeom prst="rect">
                <a:avLst/>
              </a:prstGeom>
              <a:blipFill>
                <a:blip r:embed="rId8"/>
                <a:stretch>
                  <a:fillRect l="-982" t="-1619" b="-655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735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/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altLang="zh-CN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kumimoji="0" lang="en-US" altLang="zh-CN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kumimoji="0" lang="en-US" altLang="zh-CN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charset="0"/>
                    <a:ea typeface="Times New Roman" charset="0"/>
                    <a:cs typeface="Times New Roman" charset="0"/>
                  </a:rPr>
                  <a:t>|</a:t>
                </a:r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" altLang="zh-CN" sz="2800" b="1" dirty="0">
                    <a:solidFill>
                      <a:prstClr val="whit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Unified Model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8C1F565-6954-C040-8FD6-22F89FCD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1" y="284812"/>
                <a:ext cx="9653666" cy="671274"/>
              </a:xfrm>
              <a:prstGeom prst="rect">
                <a:avLst/>
              </a:prstGeom>
              <a:blipFill>
                <a:blip r:embed="rId7"/>
                <a:stretch>
                  <a:fillRect l="-526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/>
              <p:nvPr/>
            </p:nvSpPr>
            <p:spPr>
              <a:xfrm>
                <a:off x="930322" y="2172877"/>
                <a:ext cx="10331355" cy="3165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Objective function</a:t>
                </a:r>
                <a:endParaRPr kumimoji="1" lang="en-US" altLang="zh-CN" sz="2800" dirty="0">
                  <a:solidFill>
                    <a:schemeClr val="tx2"/>
                  </a:solidFill>
                </a:endParaRPr>
              </a:p>
              <a:p>
                <a:pPr marL="0" marR="0" lvl="0" indent="0" algn="l" defTabSz="914354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D1C21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  <m: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sSub>
                            <m:sSubPr>
                              <m:ctrlP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𝐿</m:t>
                              </m:r>
                            </m:e>
                            <m:sub>
                              <m:r>
                                <a:rPr kumimoji="1" lang="en-US" altLang="zh-C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546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𝑚𝑖</m:t>
                              </m:r>
                            </m:sub>
                          </m:sSub>
                          <m: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 </m:t>
                          </m:r>
                          <m: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𝑚𝑎</m:t>
                          </m:r>
                        </m:sub>
                      </m:sSub>
                    </m:oMath>
                  </m:oMathPara>
                </a14:m>
                <a:endPara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entury Gothic"/>
                  <a:ea typeface="微软雅黑" panose="020B0503020204020204" pitchFamily="34" charset="-122"/>
                  <a:cs typeface="+mn-cs"/>
                </a:endParaRPr>
              </a:p>
              <a:p>
                <a:pPr marL="457200" indent="-457200">
                  <a:lnSpc>
                    <a:spcPct val="125000"/>
                  </a:lnSpc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Optimization</a:t>
                </a:r>
                <a:endParaRPr kumimoji="1" lang="en-US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378" lvl="1" indent="-457200">
                  <a:lnSpc>
                    <a:spcPct val="125000"/>
                  </a:lnSpc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Negative sampling</a:t>
                </a:r>
                <a:endParaRPr lang="en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378" lvl="1" indent="-457200">
                  <a:lnSpc>
                    <a:spcPct val="125000"/>
                  </a:lnSpc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SGD</a:t>
                </a:r>
              </a:p>
              <a:p>
                <a:pPr marL="914378" lvl="1" indent="-457200">
                  <a:lnSpc>
                    <a:spcPct val="125000"/>
                  </a:lnSpc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kumimoji="1"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complexity 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solidFill>
                          <a:srgbClr val="44546A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zh-CN" sz="2800" i="1">
                        <a:solidFill>
                          <a:srgbClr val="44546A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800" i="1">
                        <a:solidFill>
                          <a:srgbClr val="44546A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kumimoji="1" lang="en-US" altLang="zh-CN" sz="2800" i="1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𝒯</m:t>
                    </m:r>
                    <m:r>
                      <a:rPr kumimoji="1" lang="en-US" altLang="zh-CN" sz="2800" i="1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800" i="1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𝑑h𝐾</m:t>
                    </m:r>
                    <m:r>
                      <a:rPr kumimoji="1" lang="en-US" altLang="zh-CN" sz="2800" i="1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kumimoji="1" lang="en-US" altLang="zh-CN" sz="2800" i="1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  <m:r>
                      <a:rPr kumimoji="1" lang="en-US" altLang="zh-CN" sz="2800" i="1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|+|</m:t>
                    </m:r>
                    <m:r>
                      <a:rPr kumimoji="1" lang="en-US" altLang="zh-CN" sz="2800" i="1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kumimoji="1" lang="en-US" altLang="zh-CN" sz="2800" i="1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|))</m:t>
                    </m:r>
                  </m:oMath>
                </a14:m>
                <a:endParaRPr lang="en" altLang="zh-CN" sz="2800" i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22" y="2172877"/>
                <a:ext cx="10331355" cy="3165738"/>
              </a:xfrm>
              <a:prstGeom prst="rect">
                <a:avLst/>
              </a:prstGeom>
              <a:blipFill>
                <a:blip r:embed="rId8"/>
                <a:stretch>
                  <a:fillRect l="-982" t="-1600" b="-48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8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/>
          <a:srcRect l="36646"/>
          <a:stretch/>
        </p:blipFill>
        <p:spPr>
          <a:xfrm rot="16200000">
            <a:off x="-2840306" y="2840305"/>
            <a:ext cx="6894812" cy="1214204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9F71B8C-DF43-2342-B876-FBD5BDC80449}"/>
              </a:ext>
            </a:extLst>
          </p:cNvPr>
          <p:cNvSpPr txBox="1"/>
          <p:nvPr/>
        </p:nvSpPr>
        <p:spPr>
          <a:xfrm rot="10800000">
            <a:off x="198540" y="2893101"/>
            <a:ext cx="1015663" cy="37100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zh-CN" alt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连接符 82">
            <a:extLst>
              <a:ext uri="{FF2B5EF4-FFF2-40B4-BE49-F238E27FC236}">
                <a16:creationId xmlns:a16="http://schemas.microsoft.com/office/drawing/2014/main" id="{1487A87B-F5BB-D14C-905B-23F94EEF0075}"/>
              </a:ext>
            </a:extLst>
          </p:cNvPr>
          <p:cNvCxnSpPr/>
          <p:nvPr/>
        </p:nvCxnSpPr>
        <p:spPr>
          <a:xfrm flipH="1">
            <a:off x="6404191" y="1365189"/>
            <a:ext cx="1" cy="549281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33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79">
            <a:extLst>
              <a:ext uri="{FF2B5EF4-FFF2-40B4-BE49-F238E27FC236}">
                <a16:creationId xmlns:a16="http://schemas.microsoft.com/office/drawing/2014/main" id="{1D621EAE-FE72-C943-A351-E6D002E4EFE9}"/>
              </a:ext>
            </a:extLst>
          </p:cNvPr>
          <p:cNvCxnSpPr>
            <a:cxnSpLocks/>
          </p:cNvCxnSpPr>
          <p:nvPr/>
        </p:nvCxnSpPr>
        <p:spPr>
          <a:xfrm>
            <a:off x="5633725" y="0"/>
            <a:ext cx="0" cy="605602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33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27965168-F66C-0C4E-BD78-E50EBA3FEFBD}"/>
              </a:ext>
            </a:extLst>
          </p:cNvPr>
          <p:cNvSpPr/>
          <p:nvPr/>
        </p:nvSpPr>
        <p:spPr>
          <a:xfrm rot="10800000" flipV="1">
            <a:off x="5273724" y="1753213"/>
            <a:ext cx="720000" cy="720000"/>
          </a:xfrm>
          <a:prstGeom prst="roundRect">
            <a:avLst>
              <a:gd name="adj" fmla="val 12132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" charset="0"/>
                <a:ea typeface="Times" charset="0"/>
                <a:cs typeface="Times" charset="0"/>
              </a:rPr>
              <a:t>1</a:t>
            </a:r>
            <a:endParaRPr lang="zh-CN" altLang="en-US" sz="36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A81A312D-08AA-1544-A9D5-5ED42CCE3FF6}"/>
              </a:ext>
            </a:extLst>
          </p:cNvPr>
          <p:cNvSpPr/>
          <p:nvPr/>
        </p:nvSpPr>
        <p:spPr>
          <a:xfrm rot="10800000" flipV="1">
            <a:off x="5267086" y="3930884"/>
            <a:ext cx="720000" cy="720000"/>
          </a:xfrm>
          <a:prstGeom prst="roundRect">
            <a:avLst>
              <a:gd name="adj" fmla="val 21695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4E4CFC2-3D92-F140-8BF0-170B26D6C14B}"/>
              </a:ext>
            </a:extLst>
          </p:cNvPr>
          <p:cNvSpPr txBox="1"/>
          <p:nvPr/>
        </p:nvSpPr>
        <p:spPr>
          <a:xfrm>
            <a:off x="6381780" y="1790048"/>
            <a:ext cx="2612887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Background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A3B2CFE-5BEF-8441-B9AA-ACFF821535DF}"/>
                  </a:ext>
                </a:extLst>
              </p:cNvPr>
              <p:cNvSpPr txBox="1"/>
              <p:nvPr/>
            </p:nvSpPr>
            <p:spPr>
              <a:xfrm>
                <a:off x="6405122" y="2872597"/>
                <a:ext cx="1960721" cy="743661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sz="3600" b="1" i="0" smtClean="0">
                              <a:solidFill>
                                <a:schemeClr val="tx2"/>
                              </a:solidFill>
                              <a:latin typeface="Times New Roman" panose="020206030504050203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altLang="zh-CN" sz="3600" b="1" i="0" smtClean="0">
                              <a:solidFill>
                                <a:schemeClr val="tx2"/>
                              </a:solidFill>
                              <a:latin typeface="Times New Roman" panose="020206030504050203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CN" sz="3600" b="1" i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DNE</m:t>
                      </m:r>
                    </m:oMath>
                  </m:oMathPara>
                </a14:m>
                <a:endParaRPr lang="zh-CN" alt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A3B2CFE-5BEF-8441-B9AA-ACFF82153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122" y="2872597"/>
                <a:ext cx="1960721" cy="7436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5FB423F8-B398-394B-A905-3CAAC86C498A}"/>
              </a:ext>
            </a:extLst>
          </p:cNvPr>
          <p:cNvSpPr txBox="1"/>
          <p:nvPr/>
        </p:nvSpPr>
        <p:spPr>
          <a:xfrm>
            <a:off x="6405122" y="3967720"/>
            <a:ext cx="269816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Experiments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BEF5FD8-A19B-6547-8920-A29C858CA58F}"/>
              </a:ext>
            </a:extLst>
          </p:cNvPr>
          <p:cNvSpPr txBox="1"/>
          <p:nvPr/>
        </p:nvSpPr>
        <p:spPr>
          <a:xfrm>
            <a:off x="6405122" y="5028425"/>
            <a:ext cx="256992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Conclusions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68068849-0C0F-0C4B-8A97-C12E2B1255F9}"/>
              </a:ext>
            </a:extLst>
          </p:cNvPr>
          <p:cNvSpPr/>
          <p:nvPr/>
        </p:nvSpPr>
        <p:spPr>
          <a:xfrm rot="10800000" flipV="1">
            <a:off x="5267085" y="2842049"/>
            <a:ext cx="720000" cy="720000"/>
          </a:xfrm>
          <a:prstGeom prst="roundRect">
            <a:avLst>
              <a:gd name="adj" fmla="val 23777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6DE6176B-E789-1C4E-9660-F4BB63AE9E50}"/>
              </a:ext>
            </a:extLst>
          </p:cNvPr>
          <p:cNvSpPr/>
          <p:nvPr/>
        </p:nvSpPr>
        <p:spPr>
          <a:xfrm rot="10800000" flipV="1">
            <a:off x="5273724" y="4991589"/>
            <a:ext cx="720000" cy="720000"/>
          </a:xfrm>
          <a:prstGeom prst="roundRect">
            <a:avLst>
              <a:gd name="adj" fmla="val 21695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" name="图形 16" descr="指向右边的反手食指">
            <a:extLst>
              <a:ext uri="{FF2B5EF4-FFF2-40B4-BE49-F238E27FC236}">
                <a16:creationId xmlns:a16="http://schemas.microsoft.com/office/drawing/2014/main" id="{45F6F806-1246-B54B-9DEA-1AC9AB075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580" y="38337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/>
          <a:stretch/>
        </p:blipFill>
        <p:spPr>
          <a:xfrm rot="16200000">
            <a:off x="-2840306" y="2840305"/>
            <a:ext cx="6894812" cy="1214204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9F71B8C-DF43-2342-B876-FBD5BDC80449}"/>
              </a:ext>
            </a:extLst>
          </p:cNvPr>
          <p:cNvSpPr txBox="1"/>
          <p:nvPr/>
        </p:nvSpPr>
        <p:spPr>
          <a:xfrm rot="10800000">
            <a:off x="198540" y="2893101"/>
            <a:ext cx="1015663" cy="37100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zh-CN" alt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连接符 82">
            <a:extLst>
              <a:ext uri="{FF2B5EF4-FFF2-40B4-BE49-F238E27FC236}">
                <a16:creationId xmlns:a16="http://schemas.microsoft.com/office/drawing/2014/main" id="{1487A87B-F5BB-D14C-905B-23F94EEF0075}"/>
              </a:ext>
            </a:extLst>
          </p:cNvPr>
          <p:cNvCxnSpPr/>
          <p:nvPr/>
        </p:nvCxnSpPr>
        <p:spPr>
          <a:xfrm flipH="1">
            <a:off x="6404191" y="1365189"/>
            <a:ext cx="1" cy="549281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33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79">
            <a:extLst>
              <a:ext uri="{FF2B5EF4-FFF2-40B4-BE49-F238E27FC236}">
                <a16:creationId xmlns:a16="http://schemas.microsoft.com/office/drawing/2014/main" id="{1D621EAE-FE72-C943-A351-E6D002E4EFE9}"/>
              </a:ext>
            </a:extLst>
          </p:cNvPr>
          <p:cNvCxnSpPr>
            <a:cxnSpLocks/>
          </p:cNvCxnSpPr>
          <p:nvPr/>
        </p:nvCxnSpPr>
        <p:spPr>
          <a:xfrm>
            <a:off x="5633725" y="0"/>
            <a:ext cx="0" cy="605602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33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27965168-F66C-0C4E-BD78-E50EBA3FEFBD}"/>
              </a:ext>
            </a:extLst>
          </p:cNvPr>
          <p:cNvSpPr/>
          <p:nvPr/>
        </p:nvSpPr>
        <p:spPr>
          <a:xfrm rot="10800000" flipV="1">
            <a:off x="5273724" y="1753213"/>
            <a:ext cx="720000" cy="720000"/>
          </a:xfrm>
          <a:prstGeom prst="roundRect">
            <a:avLst>
              <a:gd name="adj" fmla="val 12132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" charset="0"/>
                <a:ea typeface="Times" charset="0"/>
                <a:cs typeface="Times" charset="0"/>
              </a:rPr>
              <a:t>1</a:t>
            </a:r>
            <a:endParaRPr lang="zh-CN" altLang="en-US" sz="36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A81A312D-08AA-1544-A9D5-5ED42CCE3FF6}"/>
              </a:ext>
            </a:extLst>
          </p:cNvPr>
          <p:cNvSpPr/>
          <p:nvPr/>
        </p:nvSpPr>
        <p:spPr>
          <a:xfrm rot="10800000" flipV="1">
            <a:off x="5267086" y="3930884"/>
            <a:ext cx="720000" cy="720000"/>
          </a:xfrm>
          <a:prstGeom prst="roundRect">
            <a:avLst>
              <a:gd name="adj" fmla="val 21695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4E4CFC2-3D92-F140-8BF0-170B26D6C14B}"/>
              </a:ext>
            </a:extLst>
          </p:cNvPr>
          <p:cNvSpPr txBox="1"/>
          <p:nvPr/>
        </p:nvSpPr>
        <p:spPr>
          <a:xfrm>
            <a:off x="6381780" y="1790048"/>
            <a:ext cx="2612887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Background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A3B2CFE-5BEF-8441-B9AA-ACFF821535DF}"/>
                  </a:ext>
                </a:extLst>
              </p:cNvPr>
              <p:cNvSpPr txBox="1"/>
              <p:nvPr/>
            </p:nvSpPr>
            <p:spPr>
              <a:xfrm>
                <a:off x="6405122" y="2872597"/>
                <a:ext cx="1960721" cy="743661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sz="3600" b="1" i="0" smtClean="0">
                              <a:solidFill>
                                <a:schemeClr val="tx2"/>
                              </a:solidFill>
                              <a:latin typeface="Times New Roman" panose="020206030504050203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altLang="zh-CN" sz="3600" b="1" i="0" smtClean="0">
                              <a:solidFill>
                                <a:schemeClr val="tx2"/>
                              </a:solidFill>
                              <a:latin typeface="Times New Roman" panose="020206030504050203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CN" sz="3600" b="1" i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DNE</m:t>
                      </m:r>
                    </m:oMath>
                  </m:oMathPara>
                </a14:m>
                <a:endParaRPr lang="zh-CN" alt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A3B2CFE-5BEF-8441-B9AA-ACFF82153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122" y="2872597"/>
                <a:ext cx="1960721" cy="7436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5FB423F8-B398-394B-A905-3CAAC86C498A}"/>
              </a:ext>
            </a:extLst>
          </p:cNvPr>
          <p:cNvSpPr txBox="1"/>
          <p:nvPr/>
        </p:nvSpPr>
        <p:spPr>
          <a:xfrm>
            <a:off x="6405122" y="3967720"/>
            <a:ext cx="269816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Experiments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BEF5FD8-A19B-6547-8920-A29C858CA58F}"/>
              </a:ext>
            </a:extLst>
          </p:cNvPr>
          <p:cNvSpPr txBox="1"/>
          <p:nvPr/>
        </p:nvSpPr>
        <p:spPr>
          <a:xfrm>
            <a:off x="6405122" y="5028425"/>
            <a:ext cx="256992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Conclusions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68068849-0C0F-0C4B-8A97-C12E2B1255F9}"/>
              </a:ext>
            </a:extLst>
          </p:cNvPr>
          <p:cNvSpPr/>
          <p:nvPr/>
        </p:nvSpPr>
        <p:spPr>
          <a:xfrm rot="10800000" flipV="1">
            <a:off x="5267085" y="2842049"/>
            <a:ext cx="720000" cy="720000"/>
          </a:xfrm>
          <a:prstGeom prst="roundRect">
            <a:avLst>
              <a:gd name="adj" fmla="val 23777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6DE6176B-E789-1C4E-9660-F4BB63AE9E50}"/>
              </a:ext>
            </a:extLst>
          </p:cNvPr>
          <p:cNvSpPr/>
          <p:nvPr/>
        </p:nvSpPr>
        <p:spPr>
          <a:xfrm rot="10800000" flipV="1">
            <a:off x="5273724" y="4991589"/>
            <a:ext cx="720000" cy="720000"/>
          </a:xfrm>
          <a:prstGeom prst="roundRect">
            <a:avLst>
              <a:gd name="adj" fmla="val 21695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C1F565-6954-C040-8FD6-22F89FCD9209}"/>
              </a:ext>
            </a:extLst>
          </p:cNvPr>
          <p:cNvSpPr/>
          <p:nvPr/>
        </p:nvSpPr>
        <p:spPr>
          <a:xfrm>
            <a:off x="149901" y="333364"/>
            <a:ext cx="9653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Experiments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Three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Research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/>
              <p:nvPr/>
            </p:nvSpPr>
            <p:spPr>
              <a:xfrm>
                <a:off x="786350" y="1687355"/>
                <a:ext cx="10331355" cy="3766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" altLang="zh-CN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1: </a:t>
                </a:r>
                <a:r>
                  <a:rPr lang="en" altLang="zh-CN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Accuracy. </a:t>
                </a:r>
                <a:r>
                  <a:rPr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280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accurately embed networks into a latent representation space which preserves networks structures?</a:t>
                </a:r>
              </a:p>
              <a:p>
                <a:pPr marL="45720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endParaRPr lang="en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" altLang="zh-CN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Q2. Dynamics. </a:t>
                </a:r>
                <a:r>
                  <a:rPr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280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effectively capture temporal information in networks for dynamic prediction tasks?</a:t>
                </a:r>
              </a:p>
              <a:p>
                <a:pPr marL="45720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endParaRPr lang="en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" altLang="zh-CN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Q3. Tendency. </a:t>
                </a:r>
                <a:r>
                  <a:rPr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280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well forecast the evolutionary tendency of network scale via the macro-dynamics embedding?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50" y="1687355"/>
                <a:ext cx="10331355" cy="3766224"/>
              </a:xfrm>
              <a:prstGeom prst="rect">
                <a:avLst/>
              </a:prstGeom>
              <a:blipFill>
                <a:blip r:embed="rId7"/>
                <a:stretch>
                  <a:fillRect l="-983" b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686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C1F565-6954-C040-8FD6-22F89FCD9209}"/>
              </a:ext>
            </a:extLst>
          </p:cNvPr>
          <p:cNvSpPr/>
          <p:nvPr/>
        </p:nvSpPr>
        <p:spPr>
          <a:xfrm>
            <a:off x="149901" y="333364"/>
            <a:ext cx="9653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Experiments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zh-CN" sz="2800" b="1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Settings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/>
              <p:nvPr/>
            </p:nvSpPr>
            <p:spPr>
              <a:xfrm>
                <a:off x="558351" y="1881563"/>
                <a:ext cx="11401677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D1C21"/>
                  </a:buClr>
                  <a:buSzTx/>
                  <a:buFont typeface="Wingdings" pitchFamily="2" charset="2"/>
                  <a:buChar char="ü"/>
                  <a:tabLst/>
                  <a:defRPr/>
                </a:pPr>
                <a:r>
                  <a:rPr kumimoji="0" lang="en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Datasets</a:t>
                </a:r>
              </a:p>
              <a:p>
                <a:pPr marL="457200" marR="0" lvl="0" indent="-45720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D1C21"/>
                  </a:buClr>
                  <a:buSzTx/>
                  <a:buFont typeface="Wingdings" pitchFamily="2" charset="2"/>
                  <a:buChar char="ü"/>
                  <a:tabLst/>
                  <a:defRPr/>
                </a:pP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Baselines</a:t>
                </a:r>
              </a:p>
              <a:p>
                <a:pPr marL="914378" lvl="1" indent="-457200">
                  <a:buClr>
                    <a:srgbClr val="AD1C21"/>
                  </a:buClr>
                  <a:buFont typeface="Wingdings" pitchFamily="2" charset="2"/>
                  <a:buChar char="Ø"/>
                </a:pP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DeepWalk, node2vec, LINE, SDNE </a:t>
                </a:r>
              </a:p>
              <a:p>
                <a:pPr marL="914378" lvl="1" indent="-457200">
                  <a:buClr>
                    <a:srgbClr val="AD1C21"/>
                  </a:buClr>
                  <a:buFont typeface="Wingdings" pitchFamily="2" charset="2"/>
                  <a:buChar char="Ø"/>
                </a:pP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TNE, </a:t>
                </a:r>
                <a:r>
                  <a:rPr lang="en" altLang="zh-CN" sz="2800" dirty="0" err="1">
                    <a:solidFill>
                      <a:srgbClr val="44546A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DynamicTriad</a:t>
                </a: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, HTNE</a:t>
                </a:r>
              </a:p>
              <a:p>
                <a:pPr marL="914378" lvl="1" indent="-457200">
                  <a:buClr>
                    <a:srgbClr val="AD1C21"/>
                  </a:buClr>
                  <a:buFont typeface="Wingdings" pitchFamily="2" charset="2"/>
                  <a:buChar char="Ø"/>
                </a:pP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MDNE</a:t>
                </a:r>
              </a:p>
              <a:p>
                <a:pPr marL="457200" marR="0" lvl="0" indent="-45720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D1C21"/>
                  </a:buClr>
                  <a:buSzTx/>
                  <a:buFont typeface="Wingdings" pitchFamily="2" charset="2"/>
                  <a:buChar char="ü"/>
                  <a:tabLst/>
                  <a:defRPr/>
                </a:pPr>
                <a:r>
                  <a:rPr kumimoji="0" lang="en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Parameters</a:t>
                </a:r>
              </a:p>
              <a:p>
                <a:pPr marL="914378" lvl="1" indent="-457200">
                  <a:buClr>
                    <a:srgbClr val="AD1C21"/>
                  </a:buCl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𝑑𝑖𝑚</m:t>
                    </m:r>
                    <m:r>
                      <a:rPr lang="en-US" altLang="zh-CN" sz="2800" b="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=128</m:t>
                    </m:r>
                  </m:oMath>
                </a14:m>
                <a:r>
                  <a:rPr lang="en-US" altLang="zh-CN" sz="2800" b="0" i="1" dirty="0">
                    <a:solidFill>
                      <a:srgbClr val="44546A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𝑛𝑒𝑔</m:t>
                    </m:r>
                    <m:r>
                      <a:rPr lang="en-US" altLang="zh-CN" sz="2800" b="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_</m:t>
                    </m:r>
                    <m:r>
                      <a:rPr lang="en-US" altLang="zh-CN" sz="2800" b="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𝑛𝑢𝑚</m:t>
                    </m:r>
                  </m:oMath>
                </a14:m>
                <a:r>
                  <a:rPr lang="en-US" altLang="zh-CN" sz="2800" b="0" i="1" dirty="0">
                    <a:solidFill>
                      <a:srgbClr val="44546A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=5</a:t>
                </a:r>
              </a:p>
              <a:p>
                <a:pPr marL="914378" lvl="1" indent="-457200">
                  <a:buClr>
                    <a:srgbClr val="AD1C21"/>
                  </a:buCl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8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en-US" altLang="zh-CN" sz="2800" b="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=0.3,0.4 </m:t>
                    </m:r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and</m:t>
                    </m:r>
                    <m:r>
                      <a:rPr lang="en-US" altLang="zh-CN" sz="2800" b="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0.3</m:t>
                    </m:r>
                  </m:oMath>
                </a14:m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:r>
                  <a:rPr lang="en" altLang="zh-CN" sz="2800" dirty="0" err="1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Eucore</a:t>
                </a: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DBLP and </a:t>
                </a:r>
                <a:r>
                  <a:rPr lang="en" altLang="zh-CN" sz="2800" dirty="0" err="1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Tmall</a:t>
                </a:r>
                <a:endParaRPr lang="en" altLang="zh-CN" sz="2800" dirty="0">
                  <a:solidFill>
                    <a:srgbClr val="44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378" lvl="1" indent="-457200">
                  <a:buClr>
                    <a:srgbClr val="AD1C21"/>
                  </a:buClr>
                  <a:buFont typeface="Wingdings" pitchFamily="2" charset="2"/>
                  <a:buChar char="Ø"/>
                </a:pP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number of neighbors to 2, 5 and 2 for </a:t>
                </a:r>
                <a:r>
                  <a:rPr lang="en" altLang="zh-CN" sz="2800" dirty="0" err="1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Eucore</a:t>
                </a: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DBLP and </a:t>
                </a:r>
                <a:r>
                  <a:rPr lang="en" altLang="zh-CN" sz="2800" dirty="0" err="1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Tmall</a:t>
                </a:r>
                <a:endParaRPr kumimoji="0" lang="e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51" y="1881563"/>
                <a:ext cx="11401677" cy="3970318"/>
              </a:xfrm>
              <a:prstGeom prst="rect">
                <a:avLst/>
              </a:prstGeom>
              <a:blipFill>
                <a:blip r:embed="rId7"/>
                <a:stretch>
                  <a:fillRect l="-890" t="-1274" b="-31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C720A946-ED23-3A45-B2F1-610AA6D5C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1217" y="1881563"/>
            <a:ext cx="4930095" cy="270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C1F565-6954-C040-8FD6-22F89FCD9209}"/>
              </a:ext>
            </a:extLst>
          </p:cNvPr>
          <p:cNvSpPr/>
          <p:nvPr/>
        </p:nvSpPr>
        <p:spPr>
          <a:xfrm>
            <a:off x="149901" y="333364"/>
            <a:ext cx="9653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Experiments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" altLang="zh-CN" sz="2800" b="1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Q1: Accuracy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718BCA-57AC-1742-A17C-9E4D35D5D31A}"/>
              </a:ext>
            </a:extLst>
          </p:cNvPr>
          <p:cNvSpPr/>
          <p:nvPr/>
        </p:nvSpPr>
        <p:spPr>
          <a:xfrm>
            <a:off x="89013" y="1204409"/>
            <a:ext cx="11595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rgbClr val="AD1C21"/>
              </a:buClr>
              <a:buFont typeface="Wingdings" pitchFamily="2" charset="2"/>
              <a:buChar char="ü"/>
            </a:pPr>
            <a:r>
              <a:rPr lang="en" altLang="zh-CN" sz="2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Reconstruction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A49732-1DB6-9B43-9E97-DD293AF46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770" y="1897717"/>
            <a:ext cx="9792460" cy="3588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F098DD0-6A38-C049-9B71-4653B93097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2954" y="1727629"/>
            <a:ext cx="8266092" cy="448705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960B643-51D7-E549-833B-8FD7292D9D5B}"/>
              </a:ext>
            </a:extLst>
          </p:cNvPr>
          <p:cNvSpPr/>
          <p:nvPr/>
        </p:nvSpPr>
        <p:spPr>
          <a:xfrm>
            <a:off x="89013" y="1204409"/>
            <a:ext cx="4353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rgbClr val="AD1C21"/>
              </a:buClr>
              <a:buFont typeface="Wingdings" pitchFamily="2" charset="2"/>
              <a:buChar char="ü"/>
            </a:pPr>
            <a:r>
              <a:rPr lang="en" altLang="zh-CN" sz="2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9442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C1F565-6954-C040-8FD6-22F89FCD9209}"/>
              </a:ext>
            </a:extLst>
          </p:cNvPr>
          <p:cNvSpPr/>
          <p:nvPr/>
        </p:nvSpPr>
        <p:spPr>
          <a:xfrm>
            <a:off x="149901" y="333364"/>
            <a:ext cx="9653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Experiments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Q2: </a:t>
            </a:r>
            <a:r>
              <a:rPr lang="en" altLang="zh-CN" sz="2800" b="1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Dynamics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718BCA-57AC-1742-A17C-9E4D35D5D31A}"/>
              </a:ext>
            </a:extLst>
          </p:cNvPr>
          <p:cNvSpPr/>
          <p:nvPr/>
        </p:nvSpPr>
        <p:spPr>
          <a:xfrm>
            <a:off x="89013" y="1204409"/>
            <a:ext cx="5640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rgbClr val="AD1C21"/>
              </a:buClr>
              <a:buFont typeface="Wingdings" pitchFamily="2" charset="2"/>
              <a:buChar char="ü"/>
            </a:pPr>
            <a:r>
              <a:rPr lang="en" altLang="zh-CN" sz="2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Node Recommendation</a:t>
            </a:r>
            <a:endParaRPr kumimoji="0" lang="e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088EF23-6225-2D41-8698-6C01208DC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55" y="1808896"/>
            <a:ext cx="5158043" cy="47157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58370CE-0FFD-F744-B86F-FB8297CA7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1404" y="2035055"/>
            <a:ext cx="5158043" cy="400193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3245A19-5CF7-184C-A933-F82D53D621A4}"/>
              </a:ext>
            </a:extLst>
          </p:cNvPr>
          <p:cNvSpPr/>
          <p:nvPr/>
        </p:nvSpPr>
        <p:spPr>
          <a:xfrm>
            <a:off x="6011034" y="1209848"/>
            <a:ext cx="5640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rgbClr val="AD1C21"/>
              </a:buClr>
              <a:buFont typeface="Wingdings" pitchFamily="2" charset="2"/>
              <a:buChar char="ü"/>
            </a:pPr>
            <a:r>
              <a:rPr lang="en" altLang="zh-CN" sz="2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Link Prediction</a:t>
            </a:r>
            <a:endParaRPr kumimoji="0" lang="e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5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C1F565-6954-C040-8FD6-22F89FCD9209}"/>
              </a:ext>
            </a:extLst>
          </p:cNvPr>
          <p:cNvSpPr/>
          <p:nvPr/>
        </p:nvSpPr>
        <p:spPr>
          <a:xfrm>
            <a:off x="149901" y="333364"/>
            <a:ext cx="9653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Experiments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Q3: </a:t>
            </a:r>
            <a:r>
              <a:rPr lang="en" altLang="zh-CN" sz="2800" b="1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Tendency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718BCA-57AC-1742-A17C-9E4D35D5D31A}"/>
              </a:ext>
            </a:extLst>
          </p:cNvPr>
          <p:cNvSpPr/>
          <p:nvPr/>
        </p:nvSpPr>
        <p:spPr>
          <a:xfrm>
            <a:off x="89013" y="1204409"/>
            <a:ext cx="9370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rgbClr val="AD1C21"/>
              </a:buClr>
              <a:buFont typeface="Wingdings" pitchFamily="2" charset="2"/>
              <a:buChar char="ü"/>
            </a:pPr>
            <a:r>
              <a:rPr lang="en" altLang="zh-CN" sz="2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 Prediction</a:t>
            </a:r>
            <a:endParaRPr kumimoji="0" lang="e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3245A19-5CF7-184C-A933-F82D53D621A4}"/>
              </a:ext>
            </a:extLst>
          </p:cNvPr>
          <p:cNvSpPr/>
          <p:nvPr/>
        </p:nvSpPr>
        <p:spPr>
          <a:xfrm>
            <a:off x="89013" y="1204409"/>
            <a:ext cx="433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rgbClr val="AD1C21"/>
              </a:buClr>
              <a:buFont typeface="Wingdings" pitchFamily="2" charset="2"/>
              <a:buChar char="ü"/>
            </a:pPr>
            <a:r>
              <a:rPr lang="en" altLang="zh-CN" sz="2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Forecast</a:t>
            </a:r>
            <a:endParaRPr kumimoji="0" lang="e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3DB30B9-DA60-454C-8491-2C74C1506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626" y="1999072"/>
            <a:ext cx="11026747" cy="36545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AE9BD3F3-0EB6-B447-BCF3-48DDD548D72F}"/>
              </a:ext>
            </a:extLst>
          </p:cNvPr>
          <p:cNvGrpSpPr/>
          <p:nvPr/>
        </p:nvGrpSpPr>
        <p:grpSpPr>
          <a:xfrm>
            <a:off x="1021212" y="1897717"/>
            <a:ext cx="10149573" cy="4477305"/>
            <a:chOff x="968132" y="1905831"/>
            <a:chExt cx="10149573" cy="447730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9316ED-8599-9D48-AF87-54E2B01D7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8132" y="1905831"/>
              <a:ext cx="4806669" cy="210634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A8BAC94-4F32-E347-BF1B-D2F4CB3D8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8132" y="4283619"/>
              <a:ext cx="4806669" cy="209951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0C5C541-6A82-FD4F-BF83-F3EBF9552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546" y="2257678"/>
              <a:ext cx="5066159" cy="328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88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C1F565-6954-C040-8FD6-22F89FCD9209}"/>
              </a:ext>
            </a:extLst>
          </p:cNvPr>
          <p:cNvSpPr/>
          <p:nvPr/>
        </p:nvSpPr>
        <p:spPr>
          <a:xfrm>
            <a:off x="149901" y="333364"/>
            <a:ext cx="9653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Experiments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" altLang="zh-CN" sz="2800" b="1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Parameter Analysis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718BCA-57AC-1742-A17C-9E4D35D5D31A}"/>
              </a:ext>
            </a:extLst>
          </p:cNvPr>
          <p:cNvSpPr/>
          <p:nvPr/>
        </p:nvSpPr>
        <p:spPr>
          <a:xfrm>
            <a:off x="89013" y="1374497"/>
            <a:ext cx="9370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rgbClr val="AD1C21"/>
              </a:buClr>
              <a:buFont typeface="Wingdings" pitchFamily="2" charset="2"/>
              <a:buChar char="ü"/>
            </a:pPr>
            <a:r>
              <a:rPr lang="en" altLang="zh-CN" sz="2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Historical Neighbors</a:t>
            </a:r>
          </a:p>
          <a:p>
            <a:pPr marL="457200" lvl="0" indent="-457200">
              <a:buClr>
                <a:srgbClr val="AD1C21"/>
              </a:buClr>
              <a:buFont typeface="Wingdings" pitchFamily="2" charset="2"/>
              <a:buChar char="ü"/>
            </a:pPr>
            <a:r>
              <a:rPr lang="en" altLang="zh-CN" sz="28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Negative Samples.</a:t>
            </a:r>
            <a:endParaRPr kumimoji="0" lang="e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54FF3B9-4C0E-2F4C-AD6F-DEC506B10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537" y="2441892"/>
            <a:ext cx="6870925" cy="348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/>
          <a:srcRect l="36646"/>
          <a:stretch/>
        </p:blipFill>
        <p:spPr>
          <a:xfrm rot="16200000">
            <a:off x="-2840306" y="2840305"/>
            <a:ext cx="6894812" cy="1214204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9F71B8C-DF43-2342-B876-FBD5BDC80449}"/>
              </a:ext>
            </a:extLst>
          </p:cNvPr>
          <p:cNvSpPr txBox="1"/>
          <p:nvPr/>
        </p:nvSpPr>
        <p:spPr>
          <a:xfrm rot="10800000">
            <a:off x="198540" y="2893101"/>
            <a:ext cx="1015663" cy="37100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zh-CN" alt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连接符 82">
            <a:extLst>
              <a:ext uri="{FF2B5EF4-FFF2-40B4-BE49-F238E27FC236}">
                <a16:creationId xmlns:a16="http://schemas.microsoft.com/office/drawing/2014/main" id="{1487A87B-F5BB-D14C-905B-23F94EEF0075}"/>
              </a:ext>
            </a:extLst>
          </p:cNvPr>
          <p:cNvCxnSpPr/>
          <p:nvPr/>
        </p:nvCxnSpPr>
        <p:spPr>
          <a:xfrm flipH="1">
            <a:off x="6404191" y="1365189"/>
            <a:ext cx="1" cy="549281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33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79">
            <a:extLst>
              <a:ext uri="{FF2B5EF4-FFF2-40B4-BE49-F238E27FC236}">
                <a16:creationId xmlns:a16="http://schemas.microsoft.com/office/drawing/2014/main" id="{1D621EAE-FE72-C943-A351-E6D002E4EFE9}"/>
              </a:ext>
            </a:extLst>
          </p:cNvPr>
          <p:cNvCxnSpPr>
            <a:cxnSpLocks/>
          </p:cNvCxnSpPr>
          <p:nvPr/>
        </p:nvCxnSpPr>
        <p:spPr>
          <a:xfrm>
            <a:off x="5633725" y="0"/>
            <a:ext cx="0" cy="605602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33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27965168-F66C-0C4E-BD78-E50EBA3FEFBD}"/>
              </a:ext>
            </a:extLst>
          </p:cNvPr>
          <p:cNvSpPr/>
          <p:nvPr/>
        </p:nvSpPr>
        <p:spPr>
          <a:xfrm rot="10800000" flipV="1">
            <a:off x="5273724" y="1753213"/>
            <a:ext cx="720000" cy="720000"/>
          </a:xfrm>
          <a:prstGeom prst="roundRect">
            <a:avLst>
              <a:gd name="adj" fmla="val 12132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" charset="0"/>
                <a:ea typeface="Times" charset="0"/>
                <a:cs typeface="Times" charset="0"/>
              </a:rPr>
              <a:t>1</a:t>
            </a:r>
            <a:endParaRPr lang="zh-CN" altLang="en-US" sz="36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A81A312D-08AA-1544-A9D5-5ED42CCE3FF6}"/>
              </a:ext>
            </a:extLst>
          </p:cNvPr>
          <p:cNvSpPr/>
          <p:nvPr/>
        </p:nvSpPr>
        <p:spPr>
          <a:xfrm rot="10800000" flipV="1">
            <a:off x="5267086" y="3930884"/>
            <a:ext cx="720000" cy="720000"/>
          </a:xfrm>
          <a:prstGeom prst="roundRect">
            <a:avLst>
              <a:gd name="adj" fmla="val 21695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4E4CFC2-3D92-F140-8BF0-170B26D6C14B}"/>
              </a:ext>
            </a:extLst>
          </p:cNvPr>
          <p:cNvSpPr txBox="1"/>
          <p:nvPr/>
        </p:nvSpPr>
        <p:spPr>
          <a:xfrm>
            <a:off x="6381780" y="1790048"/>
            <a:ext cx="2612887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Background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A3B2CFE-5BEF-8441-B9AA-ACFF821535DF}"/>
                  </a:ext>
                </a:extLst>
              </p:cNvPr>
              <p:cNvSpPr txBox="1"/>
              <p:nvPr/>
            </p:nvSpPr>
            <p:spPr>
              <a:xfrm>
                <a:off x="6405122" y="2872597"/>
                <a:ext cx="1960721" cy="743661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sz="3600" b="1" i="0" smtClean="0">
                              <a:solidFill>
                                <a:schemeClr val="tx2"/>
                              </a:solidFill>
                              <a:latin typeface="Times New Roman" panose="020206030504050203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altLang="zh-CN" sz="3600" b="1" i="0" smtClean="0">
                              <a:solidFill>
                                <a:schemeClr val="tx2"/>
                              </a:solidFill>
                              <a:latin typeface="Times New Roman" panose="020206030504050203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CN" sz="3600" b="1" i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DNE</m:t>
                      </m:r>
                    </m:oMath>
                  </m:oMathPara>
                </a14:m>
                <a:endParaRPr lang="zh-CN" alt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A3B2CFE-5BEF-8441-B9AA-ACFF82153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122" y="2872597"/>
                <a:ext cx="1960721" cy="7436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5FB423F8-B398-394B-A905-3CAAC86C498A}"/>
              </a:ext>
            </a:extLst>
          </p:cNvPr>
          <p:cNvSpPr txBox="1"/>
          <p:nvPr/>
        </p:nvSpPr>
        <p:spPr>
          <a:xfrm>
            <a:off x="6405122" y="3967720"/>
            <a:ext cx="269816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Experiments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BEF5FD8-A19B-6547-8920-A29C858CA58F}"/>
              </a:ext>
            </a:extLst>
          </p:cNvPr>
          <p:cNvSpPr txBox="1"/>
          <p:nvPr/>
        </p:nvSpPr>
        <p:spPr>
          <a:xfrm>
            <a:off x="6405122" y="5028425"/>
            <a:ext cx="256992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Conclusions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68068849-0C0F-0C4B-8A97-C12E2B1255F9}"/>
              </a:ext>
            </a:extLst>
          </p:cNvPr>
          <p:cNvSpPr/>
          <p:nvPr/>
        </p:nvSpPr>
        <p:spPr>
          <a:xfrm rot="10800000" flipV="1">
            <a:off x="5267085" y="2842049"/>
            <a:ext cx="720000" cy="720000"/>
          </a:xfrm>
          <a:prstGeom prst="roundRect">
            <a:avLst>
              <a:gd name="adj" fmla="val 23777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6DE6176B-E789-1C4E-9660-F4BB63AE9E50}"/>
              </a:ext>
            </a:extLst>
          </p:cNvPr>
          <p:cNvSpPr/>
          <p:nvPr/>
        </p:nvSpPr>
        <p:spPr>
          <a:xfrm rot="10800000" flipV="1">
            <a:off x="5273724" y="4991589"/>
            <a:ext cx="720000" cy="720000"/>
          </a:xfrm>
          <a:prstGeom prst="roundRect">
            <a:avLst>
              <a:gd name="adj" fmla="val 21695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" name="图形 16" descr="指向右边的反手食指">
            <a:extLst>
              <a:ext uri="{FF2B5EF4-FFF2-40B4-BE49-F238E27FC236}">
                <a16:creationId xmlns:a16="http://schemas.microsoft.com/office/drawing/2014/main" id="{45F6F806-1246-B54B-9DEA-1AC9AB075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48856" y="48943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C1F565-6954-C040-8FD6-22F89FCD9209}"/>
              </a:ext>
            </a:extLst>
          </p:cNvPr>
          <p:cNvSpPr/>
          <p:nvPr/>
        </p:nvSpPr>
        <p:spPr>
          <a:xfrm>
            <a:off x="149901" y="333364"/>
            <a:ext cx="9653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Conclusions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/>
              <p:nvPr/>
            </p:nvSpPr>
            <p:spPr>
              <a:xfrm>
                <a:off x="801111" y="1657718"/>
                <a:ext cx="10908063" cy="45397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lnSpc>
                    <a:spcPct val="125000"/>
                  </a:lnSpc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</a:t>
                </a:r>
                <a:r>
                  <a:rPr lang="en" altLang="zh-CN" sz="2800" dirty="0">
                    <a:solidFill>
                      <a:srgbClr val="AD1C2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make the first attempt </a:t>
                </a: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explore temporal network embedding from microscopic and macroscopic perspectives. </a:t>
                </a:r>
              </a:p>
              <a:p>
                <a:pPr marL="457200" lvl="0" indent="-457200">
                  <a:lnSpc>
                    <a:spcPct val="125000"/>
                  </a:lnSpc>
                  <a:buClr>
                    <a:srgbClr val="AD1C21"/>
                  </a:buClr>
                  <a:buFont typeface="Wingdings" pitchFamily="2" charset="2"/>
                  <a:buChar char="ü"/>
                </a:pPr>
                <a:endParaRPr lang="en" altLang="zh-CN" sz="2800" dirty="0">
                  <a:solidFill>
                    <a:srgbClr val="44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0" indent="-457200">
                  <a:lnSpc>
                    <a:spcPct val="125000"/>
                  </a:lnSpc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propose a novel temporal network embedding with micro- and macro-dynamics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smtClean="0">
                            <a:solidFill>
                              <a:srgbClr val="AD1C2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>
                            <a:solidFill>
                              <a:srgbClr val="AD1C2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2800">
                            <a:solidFill>
                              <a:srgbClr val="AD1C21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>
                        <a:solidFill>
                          <a:srgbClr val="AD1C21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).</a:t>
                </a:r>
                <a:r>
                  <a:rPr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endParaRPr lang="en-US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  <a:p>
                <a:pPr marL="457200" lvl="0" indent="-457200">
                  <a:lnSpc>
                    <a:spcPct val="125000"/>
                  </a:lnSpc>
                  <a:buClr>
                    <a:srgbClr val="AD1C21"/>
                  </a:buClr>
                  <a:buFont typeface="Wingdings" pitchFamily="2" charset="2"/>
                  <a:buChar char="ü"/>
                </a:pPr>
                <a:endParaRPr lang="en" altLang="zh-CN" sz="2800" dirty="0">
                  <a:solidFill>
                    <a:srgbClr val="44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0" indent="-457200">
                  <a:lnSpc>
                    <a:spcPct val="125000"/>
                  </a:lnSpc>
                  <a:buClr>
                    <a:srgbClr val="AD1C21"/>
                  </a:buClr>
                  <a:buFont typeface="Wingdings" pitchFamily="2" charset="2"/>
                  <a:buChar char="ü"/>
                </a:pPr>
                <a:r>
                  <a:rPr lang="en" altLang="zh-CN" sz="2800" dirty="0">
                    <a:solidFill>
                      <a:srgbClr val="AD1C2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results </a:t>
                </a: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demonstrate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280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DNE</m:t>
                    </m:r>
                  </m:oMath>
                </a14:m>
                <a:r>
                  <a:rPr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800" dirty="0">
                    <a:solidFill>
                      <a:srgbClr val="44546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outperforms state-of-the-art baselines in various tasks. </a:t>
                </a:r>
                <a:endParaRPr kumimoji="0" lang="e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2718BCA-57AC-1742-A17C-9E4D35D5D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111" y="1657718"/>
                <a:ext cx="10908063" cy="4539704"/>
              </a:xfrm>
              <a:prstGeom prst="rect">
                <a:avLst/>
              </a:prstGeom>
              <a:blipFill>
                <a:blip r:embed="rId7"/>
                <a:stretch>
                  <a:fillRect l="-930" r="-1628" b="-2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32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7657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0"/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Thank</a:t>
            </a:r>
            <a:r>
              <a:rPr lang="zh-CN" altLang="en-US" sz="4000" b="1" dirty="0">
                <a:ln w="0"/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4000" b="1" dirty="0">
                <a:ln w="0"/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you ! </a:t>
            </a:r>
          </a:p>
          <a:p>
            <a:pPr algn="ctr"/>
            <a:r>
              <a:rPr lang="en-US" altLang="zh-CN" sz="4000" b="1" dirty="0">
                <a:ln w="0"/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Q&amp;A</a:t>
            </a:r>
            <a:endParaRPr lang="zh-CN" altLang="en-US" sz="4000" b="1" dirty="0">
              <a:ln w="0"/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1549" y="3626706"/>
            <a:ext cx="8791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Code and datasets:</a:t>
            </a:r>
          </a:p>
          <a:p>
            <a:pPr algn="ctr"/>
            <a:r>
              <a:rPr kumimoji="1" lang="en" altLang="zh-CN" sz="2800" dirty="0">
                <a:solidFill>
                  <a:srgbClr val="AD1C21"/>
                </a:solidFill>
                <a:latin typeface="Times New Roman" charset="0"/>
                <a:ea typeface="Times New Roman" charset="0"/>
                <a:cs typeface="Times New Roman" charset="0"/>
              </a:rPr>
              <a:t>http://</a:t>
            </a:r>
            <a:r>
              <a:rPr kumimoji="1" lang="en" altLang="zh-CN" sz="2800" dirty="0" err="1">
                <a:solidFill>
                  <a:srgbClr val="AD1C21"/>
                </a:solidFill>
                <a:latin typeface="Times New Roman" charset="0"/>
                <a:ea typeface="Times New Roman" charset="0"/>
                <a:cs typeface="Times New Roman" charset="0"/>
              </a:rPr>
              <a:t>github.com</a:t>
            </a:r>
            <a:r>
              <a:rPr kumimoji="1" lang="en" altLang="zh-CN" sz="2800" dirty="0">
                <a:solidFill>
                  <a:srgbClr val="AD1C21"/>
                </a:solidFill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kumimoji="1" lang="en" altLang="zh-CN" sz="2800" dirty="0" err="1">
                <a:solidFill>
                  <a:srgbClr val="AD1C21"/>
                </a:solidFill>
                <a:latin typeface="Times New Roman" charset="0"/>
                <a:ea typeface="Times New Roman" charset="0"/>
                <a:cs typeface="Times New Roman" charset="0"/>
              </a:rPr>
              <a:t>rootlu</a:t>
            </a:r>
            <a:r>
              <a:rPr kumimoji="1" lang="en" altLang="zh-CN" sz="2800" dirty="0">
                <a:solidFill>
                  <a:srgbClr val="AD1C21"/>
                </a:solidFill>
                <a:latin typeface="Times New Roman" charset="0"/>
                <a:ea typeface="Times New Roman" charset="0"/>
                <a:cs typeface="Times New Roman" charset="0"/>
              </a:rPr>
              <a:t>/MMDNE </a:t>
            </a:r>
            <a:r>
              <a:rPr kumimoji="1" lang="en" altLang="zh-CN" sz="2800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or </a:t>
            </a:r>
            <a:r>
              <a:rPr kumimoji="1" lang="en-US" altLang="zh-CN" sz="2800" dirty="0">
                <a:solidFill>
                  <a:srgbClr val="AD1C21"/>
                </a:solidFill>
                <a:latin typeface="Times New Roman" charset="0"/>
                <a:ea typeface="Times New Roman" charset="0"/>
                <a:cs typeface="Times New Roman" charset="0"/>
              </a:rPr>
              <a:t>http://</a:t>
            </a:r>
            <a:r>
              <a:rPr kumimoji="1" lang="en-US" altLang="zh-CN" sz="2800" dirty="0" err="1">
                <a:solidFill>
                  <a:srgbClr val="AD1C21"/>
                </a:solidFill>
                <a:latin typeface="Times New Roman" charset="0"/>
                <a:ea typeface="Times New Roman" charset="0"/>
                <a:cs typeface="Times New Roman" charset="0"/>
              </a:rPr>
              <a:t>shichuan.org</a:t>
            </a:r>
            <a:endParaRPr kumimoji="1" lang="zh-CN" altLang="en-US" sz="2800" dirty="0">
              <a:solidFill>
                <a:srgbClr val="AD1C2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92819"/>
          </a:xfrm>
          <a:prstGeom prst="rect">
            <a:avLst/>
          </a:prstGeom>
          <a:effectLst>
            <a:glow>
              <a:schemeClr val="accent1"/>
            </a:glow>
            <a:softEdge rad="5080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C8B5914-D8AC-F049-B1FE-9A89AEDD4CB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23" y="5059947"/>
            <a:ext cx="1440000" cy="144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E2A21B-7CF6-4E4E-AC3F-B132A7AFA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66" y="5059947"/>
            <a:ext cx="1440000" cy="144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8E80DAA-F2BE-E04B-8D3E-4FE4A6D217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33" t="30240" r="11989" b="28721"/>
          <a:stretch/>
        </p:blipFill>
        <p:spPr>
          <a:xfrm>
            <a:off x="8160909" y="5348538"/>
            <a:ext cx="3147935" cy="8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/>
          <a:stretch/>
        </p:blipFill>
        <p:spPr>
          <a:xfrm rot="16200000">
            <a:off x="-2840306" y="2840305"/>
            <a:ext cx="6894812" cy="1214204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9F71B8C-DF43-2342-B876-FBD5BDC80449}"/>
              </a:ext>
            </a:extLst>
          </p:cNvPr>
          <p:cNvSpPr txBox="1"/>
          <p:nvPr/>
        </p:nvSpPr>
        <p:spPr>
          <a:xfrm rot="10800000">
            <a:off x="198540" y="2893101"/>
            <a:ext cx="1015663" cy="37100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zh-CN" alt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连接符 82">
            <a:extLst>
              <a:ext uri="{FF2B5EF4-FFF2-40B4-BE49-F238E27FC236}">
                <a16:creationId xmlns:a16="http://schemas.microsoft.com/office/drawing/2014/main" id="{1487A87B-F5BB-D14C-905B-23F94EEF0075}"/>
              </a:ext>
            </a:extLst>
          </p:cNvPr>
          <p:cNvCxnSpPr/>
          <p:nvPr/>
        </p:nvCxnSpPr>
        <p:spPr>
          <a:xfrm flipH="1">
            <a:off x="6404191" y="1365189"/>
            <a:ext cx="1" cy="549281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33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79">
            <a:extLst>
              <a:ext uri="{FF2B5EF4-FFF2-40B4-BE49-F238E27FC236}">
                <a16:creationId xmlns:a16="http://schemas.microsoft.com/office/drawing/2014/main" id="{1D621EAE-FE72-C943-A351-E6D002E4EFE9}"/>
              </a:ext>
            </a:extLst>
          </p:cNvPr>
          <p:cNvCxnSpPr>
            <a:cxnSpLocks/>
          </p:cNvCxnSpPr>
          <p:nvPr/>
        </p:nvCxnSpPr>
        <p:spPr>
          <a:xfrm>
            <a:off x="5633725" y="0"/>
            <a:ext cx="0" cy="605602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33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27965168-F66C-0C4E-BD78-E50EBA3FEFBD}"/>
              </a:ext>
            </a:extLst>
          </p:cNvPr>
          <p:cNvSpPr/>
          <p:nvPr/>
        </p:nvSpPr>
        <p:spPr>
          <a:xfrm rot="10800000" flipV="1">
            <a:off x="5273724" y="1753213"/>
            <a:ext cx="720000" cy="720000"/>
          </a:xfrm>
          <a:prstGeom prst="roundRect">
            <a:avLst>
              <a:gd name="adj" fmla="val 12132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" charset="0"/>
                <a:ea typeface="Times" charset="0"/>
                <a:cs typeface="Times" charset="0"/>
              </a:rPr>
              <a:t>1</a:t>
            </a:r>
            <a:endParaRPr lang="zh-CN" altLang="en-US" sz="36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A81A312D-08AA-1544-A9D5-5ED42CCE3FF6}"/>
              </a:ext>
            </a:extLst>
          </p:cNvPr>
          <p:cNvSpPr/>
          <p:nvPr/>
        </p:nvSpPr>
        <p:spPr>
          <a:xfrm rot="10800000" flipV="1">
            <a:off x="5267086" y="3930884"/>
            <a:ext cx="720000" cy="720000"/>
          </a:xfrm>
          <a:prstGeom prst="roundRect">
            <a:avLst>
              <a:gd name="adj" fmla="val 21695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4E4CFC2-3D92-F140-8BF0-170B26D6C14B}"/>
              </a:ext>
            </a:extLst>
          </p:cNvPr>
          <p:cNvSpPr txBox="1"/>
          <p:nvPr/>
        </p:nvSpPr>
        <p:spPr>
          <a:xfrm>
            <a:off x="6381780" y="1790048"/>
            <a:ext cx="2612887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Background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A3B2CFE-5BEF-8441-B9AA-ACFF821535DF}"/>
                  </a:ext>
                </a:extLst>
              </p:cNvPr>
              <p:cNvSpPr txBox="1"/>
              <p:nvPr/>
            </p:nvSpPr>
            <p:spPr>
              <a:xfrm>
                <a:off x="6405122" y="2872597"/>
                <a:ext cx="1960721" cy="743661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sz="3600" b="1" i="0" smtClean="0">
                              <a:solidFill>
                                <a:schemeClr val="tx2"/>
                              </a:solidFill>
                              <a:latin typeface="Times New Roman" panose="020206030504050203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altLang="zh-CN" sz="3600" b="1" i="0" smtClean="0">
                              <a:solidFill>
                                <a:schemeClr val="tx2"/>
                              </a:solidFill>
                              <a:latin typeface="Times New Roman" panose="020206030504050203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CN" sz="3600" b="1" i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DNE</m:t>
                      </m:r>
                    </m:oMath>
                  </m:oMathPara>
                </a14:m>
                <a:endParaRPr lang="zh-CN" alt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A3B2CFE-5BEF-8441-B9AA-ACFF82153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122" y="2872597"/>
                <a:ext cx="1960721" cy="7436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5FB423F8-B398-394B-A905-3CAAC86C498A}"/>
              </a:ext>
            </a:extLst>
          </p:cNvPr>
          <p:cNvSpPr txBox="1"/>
          <p:nvPr/>
        </p:nvSpPr>
        <p:spPr>
          <a:xfrm>
            <a:off x="6405122" y="3967720"/>
            <a:ext cx="269816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Experiments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BEF5FD8-A19B-6547-8920-A29C858CA58F}"/>
              </a:ext>
            </a:extLst>
          </p:cNvPr>
          <p:cNvSpPr txBox="1"/>
          <p:nvPr/>
        </p:nvSpPr>
        <p:spPr>
          <a:xfrm>
            <a:off x="6405122" y="5028425"/>
            <a:ext cx="256992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Conclusions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68068849-0C0F-0C4B-8A97-C12E2B1255F9}"/>
              </a:ext>
            </a:extLst>
          </p:cNvPr>
          <p:cNvSpPr/>
          <p:nvPr/>
        </p:nvSpPr>
        <p:spPr>
          <a:xfrm rot="10800000" flipV="1">
            <a:off x="5267085" y="2842049"/>
            <a:ext cx="720000" cy="720000"/>
          </a:xfrm>
          <a:prstGeom prst="roundRect">
            <a:avLst>
              <a:gd name="adj" fmla="val 23777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6DE6176B-E789-1C4E-9660-F4BB63AE9E50}"/>
              </a:ext>
            </a:extLst>
          </p:cNvPr>
          <p:cNvSpPr/>
          <p:nvPr/>
        </p:nvSpPr>
        <p:spPr>
          <a:xfrm rot="10800000" flipV="1">
            <a:off x="5273724" y="4991589"/>
            <a:ext cx="720000" cy="720000"/>
          </a:xfrm>
          <a:prstGeom prst="roundRect">
            <a:avLst>
              <a:gd name="adj" fmla="val 21695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图形 13" descr="指向右边的反手食指">
            <a:extLst>
              <a:ext uri="{FF2B5EF4-FFF2-40B4-BE49-F238E27FC236}">
                <a16:creationId xmlns:a16="http://schemas.microsoft.com/office/drawing/2014/main" id="{F407D27D-7DAA-B340-889C-65D0E6EA9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99326" y="16560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C1F565-6954-C040-8FD6-22F89FCD9209}"/>
              </a:ext>
            </a:extLst>
          </p:cNvPr>
          <p:cNvSpPr/>
          <p:nvPr/>
        </p:nvSpPr>
        <p:spPr>
          <a:xfrm>
            <a:off x="149901" y="284812"/>
            <a:ext cx="9653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Background</a:t>
            </a:r>
            <a:r>
              <a:rPr lang="zh-CN" alt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lang="zh-CN" alt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An</a:t>
            </a:r>
            <a:r>
              <a:rPr lang="zh-CN" altLang="en-US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Instance</a:t>
            </a:r>
            <a:r>
              <a:rPr lang="zh-CN" altLang="en-US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zh-CN" altLang="en-US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Temporal</a:t>
            </a:r>
            <a:r>
              <a:rPr lang="zh-CN" altLang="en-US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Network</a:t>
            </a:r>
            <a:r>
              <a:rPr lang="zh-CN" altLang="en-US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7FEDB347-D764-B44C-84C4-88986C8AA217}"/>
              </a:ext>
            </a:extLst>
          </p:cNvPr>
          <p:cNvGrpSpPr/>
          <p:nvPr/>
        </p:nvGrpSpPr>
        <p:grpSpPr>
          <a:xfrm>
            <a:off x="853241" y="1371797"/>
            <a:ext cx="4340758" cy="3844367"/>
            <a:chOff x="518281" y="1698776"/>
            <a:chExt cx="4340758" cy="3844367"/>
          </a:xfrm>
        </p:grpSpPr>
        <p:pic>
          <p:nvPicPr>
            <p:cNvPr id="27" name="图形 26" descr="男学生">
              <a:extLst>
                <a:ext uri="{FF2B5EF4-FFF2-40B4-BE49-F238E27FC236}">
                  <a16:creationId xmlns:a16="http://schemas.microsoft.com/office/drawing/2014/main" id="{58D0DDF4-A9FA-6549-8A9B-82E9AADE7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8281" y="3465366"/>
              <a:ext cx="914400" cy="914400"/>
            </a:xfrm>
            <a:prstGeom prst="rect">
              <a:avLst/>
            </a:prstGeom>
          </p:spPr>
        </p:pic>
        <p:pic>
          <p:nvPicPr>
            <p:cNvPr id="29" name="图形 28" descr="女学生">
              <a:extLst>
                <a:ext uri="{FF2B5EF4-FFF2-40B4-BE49-F238E27FC236}">
                  <a16:creationId xmlns:a16="http://schemas.microsoft.com/office/drawing/2014/main" id="{CEE8E4E8-457D-FE49-B60D-038173802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44639" y="2712959"/>
              <a:ext cx="914400" cy="914400"/>
            </a:xfrm>
            <a:prstGeom prst="rect">
              <a:avLst/>
            </a:prstGeom>
          </p:spPr>
        </p:pic>
        <p:pic>
          <p:nvPicPr>
            <p:cNvPr id="30" name="图形 29" descr="男学生">
              <a:extLst>
                <a:ext uri="{FF2B5EF4-FFF2-40B4-BE49-F238E27FC236}">
                  <a16:creationId xmlns:a16="http://schemas.microsoft.com/office/drawing/2014/main" id="{AE78E845-E1B3-9E4E-9E9F-1A89E7387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49716" y="4528079"/>
              <a:ext cx="914400" cy="914400"/>
            </a:xfrm>
            <a:prstGeom prst="rect">
              <a:avLst/>
            </a:prstGeom>
          </p:spPr>
        </p:pic>
        <p:pic>
          <p:nvPicPr>
            <p:cNvPr id="31" name="图形 30" descr="男学生">
              <a:extLst>
                <a:ext uri="{FF2B5EF4-FFF2-40B4-BE49-F238E27FC236}">
                  <a16:creationId xmlns:a16="http://schemas.microsoft.com/office/drawing/2014/main" id="{BE0432F0-37C7-0F41-B744-FB3FD6A39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16702" y="1698776"/>
              <a:ext cx="914400" cy="914400"/>
            </a:xfrm>
            <a:prstGeom prst="rect">
              <a:avLst/>
            </a:prstGeom>
          </p:spPr>
        </p:pic>
        <p:pic>
          <p:nvPicPr>
            <p:cNvPr id="33" name="图形 32" descr="女学生">
              <a:extLst>
                <a:ext uri="{FF2B5EF4-FFF2-40B4-BE49-F238E27FC236}">
                  <a16:creationId xmlns:a16="http://schemas.microsoft.com/office/drawing/2014/main" id="{3DE50530-B160-7344-B02F-EFEE75E5C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32681" y="4628743"/>
              <a:ext cx="914400" cy="914400"/>
            </a:xfrm>
            <a:prstGeom prst="rect">
              <a:avLst/>
            </a:prstGeom>
          </p:spPr>
        </p:pic>
        <p:cxnSp>
          <p:nvCxnSpPr>
            <p:cNvPr id="41" name="直线连接符 40">
              <a:extLst>
                <a:ext uri="{FF2B5EF4-FFF2-40B4-BE49-F238E27FC236}">
                  <a16:creationId xmlns:a16="http://schemas.microsoft.com/office/drawing/2014/main" id="{CADE5650-F744-8C45-8823-EDC1FA4FA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>
              <a:off x="2173902" y="2613176"/>
              <a:ext cx="1531944" cy="219333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线连接符 45">
              <a:extLst>
                <a:ext uri="{FF2B5EF4-FFF2-40B4-BE49-F238E27FC236}">
                  <a16:creationId xmlns:a16="http://schemas.microsoft.com/office/drawing/2014/main" id="{07B1EE71-0981-5344-998E-9CD44A5ED21E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2358607" y="2613176"/>
              <a:ext cx="1586032" cy="55698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线连接符 54">
              <a:extLst>
                <a:ext uri="{FF2B5EF4-FFF2-40B4-BE49-F238E27FC236}">
                  <a16:creationId xmlns:a16="http://schemas.microsoft.com/office/drawing/2014/main" id="{C87CD3D6-3FE7-BC49-9905-B69D9E5ADC11}"/>
                </a:ext>
              </a:extLst>
            </p:cNvPr>
            <p:cNvCxnSpPr>
              <a:cxnSpLocks/>
              <a:endCxn id="33" idx="3"/>
            </p:cNvCxnSpPr>
            <p:nvPr/>
          </p:nvCxnSpPr>
          <p:spPr>
            <a:xfrm flipH="1">
              <a:off x="2347081" y="3329930"/>
              <a:ext cx="1552880" cy="175601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线连接符 55">
              <a:extLst>
                <a:ext uri="{FF2B5EF4-FFF2-40B4-BE49-F238E27FC236}">
                  <a16:creationId xmlns:a16="http://schemas.microsoft.com/office/drawing/2014/main" id="{CA847224-2347-6444-B88D-4FCC3E0F4C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44560" y="3923975"/>
              <a:ext cx="2352462" cy="96781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A2C9D3C0-7064-0441-A78D-11924FCB2BD0}"/>
                </a:ext>
              </a:extLst>
            </p:cNvPr>
            <p:cNvSpPr/>
            <p:nvPr/>
          </p:nvSpPr>
          <p:spPr>
            <a:xfrm>
              <a:off x="2743541" y="2648022"/>
              <a:ext cx="1329338" cy="400110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2019.11.05</a:t>
              </a:r>
              <a:endParaRPr lang="zh-CN" altLang="en-US" dirty="0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C6CA3D3B-81A6-A24A-89FA-645518B6C524}"/>
                </a:ext>
              </a:extLst>
            </p:cNvPr>
            <p:cNvSpPr/>
            <p:nvPr/>
          </p:nvSpPr>
          <p:spPr>
            <a:xfrm>
              <a:off x="2786757" y="3625862"/>
              <a:ext cx="1338828" cy="400110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2019.08.08</a:t>
              </a:r>
              <a:endParaRPr lang="zh-CN" altLang="en-US" dirty="0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3AF437B8-2AF1-DC4C-B5AB-CC94B6C207C6}"/>
                </a:ext>
              </a:extLst>
            </p:cNvPr>
            <p:cNvSpPr/>
            <p:nvPr/>
          </p:nvSpPr>
          <p:spPr>
            <a:xfrm>
              <a:off x="1657140" y="3088683"/>
              <a:ext cx="1338828" cy="400110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2019.05.22</a:t>
              </a:r>
              <a:endParaRPr lang="zh-CN" altLang="en-US" dirty="0"/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8CA87EF6-DF6D-9E41-993B-76C7A0ADD66D}"/>
                </a:ext>
              </a:extLst>
            </p:cNvPr>
            <p:cNvSpPr/>
            <p:nvPr/>
          </p:nvSpPr>
          <p:spPr>
            <a:xfrm>
              <a:off x="1455363" y="4198113"/>
              <a:ext cx="1338828" cy="400110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2019.09.13</a:t>
              </a:r>
              <a:endParaRPr lang="zh-CN" altLang="en-US" dirty="0"/>
            </a:p>
          </p:txBody>
        </p:sp>
      </p:grpSp>
      <p:cxnSp>
        <p:nvCxnSpPr>
          <p:cNvPr id="115" name="直线连接符 114">
            <a:extLst>
              <a:ext uri="{FF2B5EF4-FFF2-40B4-BE49-F238E27FC236}">
                <a16:creationId xmlns:a16="http://schemas.microsoft.com/office/drawing/2014/main" id="{09DC6668-5DBC-4745-A4CE-D67119700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099494" y="2158302"/>
            <a:ext cx="1452321" cy="53985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线连接符 125">
            <a:extLst>
              <a:ext uri="{FF2B5EF4-FFF2-40B4-BE49-F238E27FC236}">
                <a16:creationId xmlns:a16="http://schemas.microsoft.com/office/drawing/2014/main" id="{9A683862-BF4B-9D4E-96C0-FA917B07A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926802" y="2252655"/>
            <a:ext cx="1744977" cy="155451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矩形 130">
            <a:extLst>
              <a:ext uri="{FF2B5EF4-FFF2-40B4-BE49-F238E27FC236}">
                <a16:creationId xmlns:a16="http://schemas.microsoft.com/office/drawing/2014/main" id="{69F19549-AECE-6742-A7C2-11BFEBB827A5}"/>
              </a:ext>
            </a:extLst>
          </p:cNvPr>
          <p:cNvSpPr/>
          <p:nvPr/>
        </p:nvSpPr>
        <p:spPr>
          <a:xfrm>
            <a:off x="6981899" y="3092240"/>
            <a:ext cx="1329338" cy="400110"/>
          </a:xfrm>
          <a:prstGeom prst="rect">
            <a:avLst/>
          </a:prstGeom>
          <a:noFill/>
          <a:ln w="38100">
            <a:solidFill>
              <a:srgbClr val="CF6B6C"/>
            </a:solidFill>
            <a:prstDash val="dashDot"/>
          </a:ln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2019.11.06</a:t>
            </a:r>
            <a:endParaRPr lang="zh-CN" altLang="en-US" dirty="0"/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AA61AADF-6C51-924C-AB32-D94059429A6F}"/>
              </a:ext>
            </a:extLst>
          </p:cNvPr>
          <p:cNvSpPr/>
          <p:nvPr/>
        </p:nvSpPr>
        <p:spPr>
          <a:xfrm>
            <a:off x="7017714" y="2075757"/>
            <a:ext cx="1329338" cy="400110"/>
          </a:xfrm>
          <a:prstGeom prst="rect">
            <a:avLst/>
          </a:prstGeom>
          <a:noFill/>
          <a:ln w="38100">
            <a:solidFill>
              <a:srgbClr val="CF6B6C"/>
            </a:solidFill>
            <a:prstDash val="dashDot"/>
          </a:ln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2019.11.06</a:t>
            </a:r>
            <a:endParaRPr lang="zh-CN" altLang="en-US" dirty="0"/>
          </a:p>
        </p:txBody>
      </p:sp>
      <p:cxnSp>
        <p:nvCxnSpPr>
          <p:cNvPr id="155" name="直线箭头连接符 154">
            <a:extLst>
              <a:ext uri="{FF2B5EF4-FFF2-40B4-BE49-F238E27FC236}">
                <a16:creationId xmlns:a16="http://schemas.microsoft.com/office/drawing/2014/main" id="{46F60844-C066-C149-956F-B2FC6BCAC521}"/>
              </a:ext>
            </a:extLst>
          </p:cNvPr>
          <p:cNvCxnSpPr>
            <a:cxnSpLocks/>
          </p:cNvCxnSpPr>
          <p:nvPr/>
        </p:nvCxnSpPr>
        <p:spPr>
          <a:xfrm>
            <a:off x="734518" y="5936106"/>
            <a:ext cx="109128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 157">
            <a:extLst>
              <a:ext uri="{FF2B5EF4-FFF2-40B4-BE49-F238E27FC236}">
                <a16:creationId xmlns:a16="http://schemas.microsoft.com/office/drawing/2014/main" id="{2411D37D-7274-7B4F-B752-C3D369601CB1}"/>
              </a:ext>
            </a:extLst>
          </p:cNvPr>
          <p:cNvSpPr/>
          <p:nvPr/>
        </p:nvSpPr>
        <p:spPr>
          <a:xfrm>
            <a:off x="8261025" y="5745858"/>
            <a:ext cx="1329338" cy="400110"/>
          </a:xfrm>
          <a:prstGeom prst="rect">
            <a:avLst/>
          </a:prstGeom>
          <a:noFill/>
          <a:ln>
            <a:solidFill>
              <a:srgbClr val="CF6B6C"/>
            </a:solidFill>
            <a:prstDash val="dashDot"/>
          </a:ln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2019.11.06</a:t>
            </a:r>
            <a:endParaRPr lang="zh-CN" altLang="en-US" dirty="0"/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FE6FBA54-B263-0948-849E-C51CD021ABC7}"/>
              </a:ext>
            </a:extLst>
          </p:cNvPr>
          <p:cNvSpPr/>
          <p:nvPr/>
        </p:nvSpPr>
        <p:spPr>
          <a:xfrm>
            <a:off x="2020090" y="5736051"/>
            <a:ext cx="1329338" cy="400110"/>
          </a:xfrm>
          <a:prstGeom prst="rect">
            <a:avLst/>
          </a:prstGeom>
          <a:noFill/>
          <a:ln>
            <a:solidFill>
              <a:srgbClr val="CF6B6C"/>
            </a:solidFill>
            <a:prstDash val="dashDot"/>
          </a:ln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2019.11.05</a:t>
            </a:r>
            <a:endParaRPr lang="zh-CN" altLang="en-US" dirty="0"/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65DAF2E1-7706-E640-AD33-997954C0F3C9}"/>
              </a:ext>
            </a:extLst>
          </p:cNvPr>
          <p:cNvSpPr/>
          <p:nvPr/>
        </p:nvSpPr>
        <p:spPr>
          <a:xfrm>
            <a:off x="10931520" y="5545803"/>
            <a:ext cx="715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endParaRPr lang="zh-CN" altLang="en-US" sz="2000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95ECB11-8B7F-3C48-81B5-063366A3045E}"/>
              </a:ext>
            </a:extLst>
          </p:cNvPr>
          <p:cNvGrpSpPr/>
          <p:nvPr/>
        </p:nvGrpSpPr>
        <p:grpSpPr>
          <a:xfrm>
            <a:off x="5794659" y="2094999"/>
            <a:ext cx="1433075" cy="914400"/>
            <a:chOff x="5794659" y="2094999"/>
            <a:chExt cx="1433075" cy="914400"/>
          </a:xfrm>
        </p:grpSpPr>
        <p:pic>
          <p:nvPicPr>
            <p:cNvPr id="105" name="图形 104" descr="女学生">
              <a:extLst>
                <a:ext uri="{FF2B5EF4-FFF2-40B4-BE49-F238E27FC236}">
                  <a16:creationId xmlns:a16="http://schemas.microsoft.com/office/drawing/2014/main" id="{7C826BD7-FAC4-6C4B-B34E-16715E32A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3334" y="2094999"/>
              <a:ext cx="914400" cy="914400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617A374B-3159-7B46-9B82-2BBB8E4846A4}"/>
                </a:ext>
              </a:extLst>
            </p:cNvPr>
            <p:cNvSpPr/>
            <p:nvPr/>
          </p:nvSpPr>
          <p:spPr>
            <a:xfrm>
              <a:off x="5794659" y="2522738"/>
              <a:ext cx="825867" cy="400110"/>
            </a:xfrm>
            <a:prstGeom prst="rect">
              <a:avLst/>
            </a:prstGeom>
            <a:noFill/>
            <a:ln>
              <a:noFill/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Penny</a:t>
              </a:r>
              <a:endParaRPr lang="zh-CN" altLang="en-US" sz="2000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E106E2-9BFC-2D4C-A79E-3156A250D830}"/>
              </a:ext>
            </a:extLst>
          </p:cNvPr>
          <p:cNvGrpSpPr/>
          <p:nvPr/>
        </p:nvGrpSpPr>
        <p:grpSpPr>
          <a:xfrm>
            <a:off x="6176284" y="1326769"/>
            <a:ext cx="5249842" cy="4156773"/>
            <a:chOff x="6176284" y="1326769"/>
            <a:chExt cx="5249842" cy="4156773"/>
          </a:xfrm>
        </p:grpSpPr>
        <p:pic>
          <p:nvPicPr>
            <p:cNvPr id="93" name="图形 92" descr="女学生">
              <a:extLst>
                <a:ext uri="{FF2B5EF4-FFF2-40B4-BE49-F238E27FC236}">
                  <a16:creationId xmlns:a16="http://schemas.microsoft.com/office/drawing/2014/main" id="{1E063536-14BA-EB46-B44A-924C6A581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11726" y="2298305"/>
              <a:ext cx="914400" cy="914400"/>
            </a:xfrm>
            <a:prstGeom prst="rect">
              <a:avLst/>
            </a:prstGeom>
          </p:spPr>
        </p:pic>
        <p:pic>
          <p:nvPicPr>
            <p:cNvPr id="94" name="图形 93" descr="男学生">
              <a:extLst>
                <a:ext uri="{FF2B5EF4-FFF2-40B4-BE49-F238E27FC236}">
                  <a16:creationId xmlns:a16="http://schemas.microsoft.com/office/drawing/2014/main" id="{9F31C6EC-F8DF-1F4F-868F-7A2D88BC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25156" y="4212082"/>
              <a:ext cx="914400" cy="914400"/>
            </a:xfrm>
            <a:prstGeom prst="rect">
              <a:avLst/>
            </a:prstGeom>
          </p:spPr>
        </p:pic>
        <p:pic>
          <p:nvPicPr>
            <p:cNvPr id="95" name="图形 94" descr="女学生">
              <a:extLst>
                <a:ext uri="{FF2B5EF4-FFF2-40B4-BE49-F238E27FC236}">
                  <a16:creationId xmlns:a16="http://schemas.microsoft.com/office/drawing/2014/main" id="{D5674624-D4A5-8041-8B65-E4107A8B7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37413" y="4569142"/>
              <a:ext cx="914400" cy="914400"/>
            </a:xfrm>
            <a:prstGeom prst="rect">
              <a:avLst/>
            </a:prstGeom>
          </p:spPr>
        </p:pic>
        <p:cxnSp>
          <p:nvCxnSpPr>
            <p:cNvPr id="96" name="直线连接符 95">
              <a:extLst>
                <a:ext uri="{FF2B5EF4-FFF2-40B4-BE49-F238E27FC236}">
                  <a16:creationId xmlns:a16="http://schemas.microsoft.com/office/drawing/2014/main" id="{7BD26EE3-439B-1149-87C7-219A59672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>
              <a:off x="8722364" y="2241169"/>
              <a:ext cx="1302792" cy="228359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线连接符 96">
              <a:extLst>
                <a:ext uri="{FF2B5EF4-FFF2-40B4-BE49-F238E27FC236}">
                  <a16:creationId xmlns:a16="http://schemas.microsoft.com/office/drawing/2014/main" id="{C83B09B8-68C3-3141-80FB-8502690B0CF2}"/>
                </a:ext>
              </a:extLst>
            </p:cNvPr>
            <p:cNvCxnSpPr>
              <a:cxnSpLocks/>
              <a:endCxn id="93" idx="1"/>
            </p:cNvCxnSpPr>
            <p:nvPr/>
          </p:nvCxnSpPr>
          <p:spPr>
            <a:xfrm>
              <a:off x="8925694" y="2198522"/>
              <a:ext cx="1586032" cy="55698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线连接符 97">
              <a:extLst>
                <a:ext uri="{FF2B5EF4-FFF2-40B4-BE49-F238E27FC236}">
                  <a16:creationId xmlns:a16="http://schemas.microsoft.com/office/drawing/2014/main" id="{EB420D52-25BB-AA4B-AD3C-D5F90B8D2F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66334" y="2917498"/>
              <a:ext cx="2209657" cy="210675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线连接符 98">
              <a:extLst>
                <a:ext uri="{FF2B5EF4-FFF2-40B4-BE49-F238E27FC236}">
                  <a16:creationId xmlns:a16="http://schemas.microsoft.com/office/drawing/2014/main" id="{0C559729-5915-7440-8287-CF265914576C}"/>
                </a:ext>
              </a:extLst>
            </p:cNvPr>
            <p:cNvCxnSpPr>
              <a:cxnSpLocks/>
              <a:stCxn id="94" idx="1"/>
            </p:cNvCxnSpPr>
            <p:nvPr/>
          </p:nvCxnSpPr>
          <p:spPr>
            <a:xfrm flipH="1" flipV="1">
              <a:off x="6981900" y="3962080"/>
              <a:ext cx="3043256" cy="70720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484D20FB-872E-6943-8F8B-A163D6600548}"/>
                </a:ext>
              </a:extLst>
            </p:cNvPr>
            <p:cNvSpPr/>
            <p:nvPr/>
          </p:nvSpPr>
          <p:spPr>
            <a:xfrm>
              <a:off x="9403656" y="2145107"/>
              <a:ext cx="1329338" cy="400110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2019.11.05</a:t>
              </a:r>
              <a:endParaRPr lang="zh-CN" altLang="en-US" dirty="0"/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807B7DE7-D36B-FB4F-8CFE-515D749202E6}"/>
                </a:ext>
              </a:extLst>
            </p:cNvPr>
            <p:cNvSpPr/>
            <p:nvPr/>
          </p:nvSpPr>
          <p:spPr>
            <a:xfrm>
              <a:off x="9714538" y="3349094"/>
              <a:ext cx="1338828" cy="400110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2019.08.08</a:t>
              </a:r>
              <a:endParaRPr lang="zh-CN" altLang="en-US" dirty="0"/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2CFFC4CC-C808-BF48-8FF0-50609F901C12}"/>
                </a:ext>
              </a:extLst>
            </p:cNvPr>
            <p:cNvSpPr/>
            <p:nvPr/>
          </p:nvSpPr>
          <p:spPr>
            <a:xfrm>
              <a:off x="8446749" y="2836022"/>
              <a:ext cx="1338828" cy="400110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2019.05.22</a:t>
              </a:r>
              <a:endParaRPr lang="zh-CN" altLang="en-US" dirty="0"/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1C97BC7B-C87B-AD45-BEDA-CA2166BADBF8}"/>
                </a:ext>
              </a:extLst>
            </p:cNvPr>
            <p:cNvSpPr/>
            <p:nvPr/>
          </p:nvSpPr>
          <p:spPr>
            <a:xfrm>
              <a:off x="7449652" y="4145391"/>
              <a:ext cx="1338828" cy="400110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2019.09.13</a:t>
              </a:r>
              <a:endParaRPr lang="zh-CN" altLang="en-US"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2C9B5945-759B-9440-A797-017B51C72787}"/>
                </a:ext>
              </a:extLst>
            </p:cNvPr>
            <p:cNvGrpSpPr/>
            <p:nvPr/>
          </p:nvGrpSpPr>
          <p:grpSpPr>
            <a:xfrm>
              <a:off x="8265164" y="1326769"/>
              <a:ext cx="1255565" cy="914400"/>
              <a:chOff x="8265164" y="1326769"/>
              <a:chExt cx="1255565" cy="914400"/>
            </a:xfrm>
          </p:grpSpPr>
          <p:pic>
            <p:nvPicPr>
              <p:cNvPr id="104" name="图形 103" descr="男学生">
                <a:extLst>
                  <a:ext uri="{FF2B5EF4-FFF2-40B4-BE49-F238E27FC236}">
                    <a16:creationId xmlns:a16="http://schemas.microsoft.com/office/drawing/2014/main" id="{86DD571B-D833-A54C-A324-9CAB92357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65164" y="132676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31D5C0E-BF00-8D46-A97F-3248CD1C7038}"/>
                  </a:ext>
                </a:extLst>
              </p:cNvPr>
              <p:cNvSpPr/>
              <p:nvPr/>
            </p:nvSpPr>
            <p:spPr>
              <a:xfrm>
                <a:off x="8925694" y="1582343"/>
                <a:ext cx="5950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Jack</a:t>
                </a:r>
                <a:endParaRPr lang="zh-CN" altLang="en-US" dirty="0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5AC8ED4-6B88-3A4A-93EE-58DA4AA52233}"/>
                </a:ext>
              </a:extLst>
            </p:cNvPr>
            <p:cNvGrpSpPr/>
            <p:nvPr/>
          </p:nvGrpSpPr>
          <p:grpSpPr>
            <a:xfrm>
              <a:off x="6176284" y="3395016"/>
              <a:ext cx="914400" cy="1085997"/>
              <a:chOff x="6176284" y="3395016"/>
              <a:chExt cx="914400" cy="1085997"/>
            </a:xfrm>
          </p:grpSpPr>
          <p:pic>
            <p:nvPicPr>
              <p:cNvPr id="92" name="图形 91" descr="男学生">
                <a:extLst>
                  <a:ext uri="{FF2B5EF4-FFF2-40B4-BE49-F238E27FC236}">
                    <a16:creationId xmlns:a16="http://schemas.microsoft.com/office/drawing/2014/main" id="{6A520B3A-8B78-4840-AD05-47E2F77D6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176284" y="339501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2939CF3C-27AF-5948-AA3F-1A46D03C0316}"/>
                  </a:ext>
                </a:extLst>
              </p:cNvPr>
              <p:cNvSpPr/>
              <p:nvPr/>
            </p:nvSpPr>
            <p:spPr>
              <a:xfrm>
                <a:off x="6272419" y="4080903"/>
                <a:ext cx="650884" cy="400110"/>
              </a:xfrm>
              <a:prstGeom prst="rect">
                <a:avLst/>
              </a:prstGeom>
              <a:noFill/>
              <a:ln>
                <a:noFill/>
                <a:prstDash val="dashDot"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Tom</a:t>
                </a:r>
                <a:endParaRPr lang="zh-CN" altLang="en-US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98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4" grpId="0" animBg="1"/>
      <p:bldP spid="1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C1F565-6954-C040-8FD6-22F89FCD9209}"/>
              </a:ext>
            </a:extLst>
          </p:cNvPr>
          <p:cNvSpPr/>
          <p:nvPr/>
        </p:nvSpPr>
        <p:spPr>
          <a:xfrm>
            <a:off x="149901" y="284812"/>
            <a:ext cx="9653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Background</a:t>
            </a:r>
            <a:r>
              <a:rPr lang="zh-CN" alt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lang="zh-CN" alt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Definition</a:t>
            </a:r>
            <a:r>
              <a:rPr lang="zh-CN" altLang="en-US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zh-CN" altLang="en-US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Temporal</a:t>
            </a:r>
            <a:r>
              <a:rPr lang="zh-CN" altLang="en-US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Network</a:t>
            </a:r>
            <a:r>
              <a:rPr lang="zh-CN" altLang="en-US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8B73265-876B-104C-B1CF-459A0CB5FC79}"/>
              </a:ext>
            </a:extLst>
          </p:cNvPr>
          <p:cNvSpPr/>
          <p:nvPr/>
        </p:nvSpPr>
        <p:spPr>
          <a:xfrm>
            <a:off x="0" y="6573188"/>
            <a:ext cx="121620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Li, S. P. Cornelius, Y.-Y. Liu, L. Wang, and A.-L. </a:t>
            </a:r>
            <a:r>
              <a:rPr lang="en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Barabási</a:t>
            </a:r>
            <a:r>
              <a:rPr lang="en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fundamental advantages of temporal networks. Science 358, 6366 (2017), 1042–1046.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F833ACE5-B351-3247-917F-1149B1B1BCD2}"/>
              </a:ext>
            </a:extLst>
          </p:cNvPr>
          <p:cNvGrpSpPr/>
          <p:nvPr/>
        </p:nvGrpSpPr>
        <p:grpSpPr>
          <a:xfrm>
            <a:off x="239842" y="1291235"/>
            <a:ext cx="4661942" cy="3824812"/>
            <a:chOff x="6345277" y="1579430"/>
            <a:chExt cx="5249842" cy="4156773"/>
          </a:xfrm>
        </p:grpSpPr>
        <p:pic>
          <p:nvPicPr>
            <p:cNvPr id="45" name="图形 44" descr="男学生">
              <a:extLst>
                <a:ext uri="{FF2B5EF4-FFF2-40B4-BE49-F238E27FC236}">
                  <a16:creationId xmlns:a16="http://schemas.microsoft.com/office/drawing/2014/main" id="{CD61C691-1EBD-E843-84C9-E65E043BF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45277" y="3647677"/>
              <a:ext cx="914400" cy="914400"/>
            </a:xfrm>
            <a:prstGeom prst="rect">
              <a:avLst/>
            </a:prstGeom>
          </p:spPr>
        </p:pic>
        <p:pic>
          <p:nvPicPr>
            <p:cNvPr id="47" name="图形 46" descr="女学生">
              <a:extLst>
                <a:ext uri="{FF2B5EF4-FFF2-40B4-BE49-F238E27FC236}">
                  <a16:creationId xmlns:a16="http://schemas.microsoft.com/office/drawing/2014/main" id="{2B948A48-AC30-134C-A809-02BAE857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680719" y="2550966"/>
              <a:ext cx="914400" cy="914400"/>
            </a:xfrm>
            <a:prstGeom prst="rect">
              <a:avLst/>
            </a:prstGeom>
          </p:spPr>
        </p:pic>
        <p:pic>
          <p:nvPicPr>
            <p:cNvPr id="48" name="图形 47" descr="男学生">
              <a:extLst>
                <a:ext uri="{FF2B5EF4-FFF2-40B4-BE49-F238E27FC236}">
                  <a16:creationId xmlns:a16="http://schemas.microsoft.com/office/drawing/2014/main" id="{16019244-8216-7A43-BC5D-3A2AAA26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4149" y="4464743"/>
              <a:ext cx="914400" cy="914400"/>
            </a:xfrm>
            <a:prstGeom prst="rect">
              <a:avLst/>
            </a:prstGeom>
          </p:spPr>
        </p:pic>
        <p:pic>
          <p:nvPicPr>
            <p:cNvPr id="49" name="图形 48" descr="女学生">
              <a:extLst>
                <a:ext uri="{FF2B5EF4-FFF2-40B4-BE49-F238E27FC236}">
                  <a16:creationId xmlns:a16="http://schemas.microsoft.com/office/drawing/2014/main" id="{2974A633-567A-EE4F-8431-E1B46263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06406" y="4821803"/>
              <a:ext cx="914400" cy="914400"/>
            </a:xfrm>
            <a:prstGeom prst="rect">
              <a:avLst/>
            </a:prstGeom>
          </p:spPr>
        </p:pic>
        <p:cxnSp>
          <p:nvCxnSpPr>
            <p:cNvPr id="50" name="直线连接符 49">
              <a:extLst>
                <a:ext uri="{FF2B5EF4-FFF2-40B4-BE49-F238E27FC236}">
                  <a16:creationId xmlns:a16="http://schemas.microsoft.com/office/drawing/2014/main" id="{5A560F77-BB50-8244-924F-B29A78E93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>
              <a:off x="8891357" y="2493830"/>
              <a:ext cx="1302792" cy="228359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连接符 50">
              <a:extLst>
                <a:ext uri="{FF2B5EF4-FFF2-40B4-BE49-F238E27FC236}">
                  <a16:creationId xmlns:a16="http://schemas.microsoft.com/office/drawing/2014/main" id="{266C3E6B-2C29-914D-A53A-C9E6739835CF}"/>
                </a:ext>
              </a:extLst>
            </p:cNvPr>
            <p:cNvCxnSpPr>
              <a:cxnSpLocks/>
              <a:endCxn id="47" idx="1"/>
            </p:cNvCxnSpPr>
            <p:nvPr/>
          </p:nvCxnSpPr>
          <p:spPr>
            <a:xfrm>
              <a:off x="9094687" y="2451183"/>
              <a:ext cx="1586032" cy="55698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线连接符 51">
              <a:extLst>
                <a:ext uri="{FF2B5EF4-FFF2-40B4-BE49-F238E27FC236}">
                  <a16:creationId xmlns:a16="http://schemas.microsoft.com/office/drawing/2014/main" id="{B0AB20B1-1329-A049-A7F0-4192F2044A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5327" y="3170159"/>
              <a:ext cx="2209657" cy="210675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线连接符 52">
              <a:extLst>
                <a:ext uri="{FF2B5EF4-FFF2-40B4-BE49-F238E27FC236}">
                  <a16:creationId xmlns:a16="http://schemas.microsoft.com/office/drawing/2014/main" id="{A8CD950B-6F58-DF46-9924-CD3FAB9C987F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H="1" flipV="1">
              <a:off x="7150893" y="4214741"/>
              <a:ext cx="3043256" cy="70720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9DCFE191-65BD-1C44-A7EC-2958CD003463}"/>
                </a:ext>
              </a:extLst>
            </p:cNvPr>
            <p:cNvSpPr/>
            <p:nvPr/>
          </p:nvSpPr>
          <p:spPr>
            <a:xfrm>
              <a:off x="9572649" y="2397768"/>
              <a:ext cx="1368016" cy="401387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2019.11.05</a:t>
              </a:r>
              <a:endParaRPr lang="zh-CN" altLang="en-US" sz="1800" dirty="0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E9AA0A3A-7B70-0642-AEFD-F78DA2F0E7E4}"/>
                </a:ext>
              </a:extLst>
            </p:cNvPr>
            <p:cNvSpPr/>
            <p:nvPr/>
          </p:nvSpPr>
          <p:spPr>
            <a:xfrm>
              <a:off x="9883532" y="3601755"/>
              <a:ext cx="1377692" cy="401387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2019.08.08</a:t>
              </a:r>
              <a:endParaRPr lang="zh-CN" altLang="en-US" sz="1800" dirty="0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913050AA-457B-1341-BD2C-E0E99FDE5A55}"/>
                </a:ext>
              </a:extLst>
            </p:cNvPr>
            <p:cNvSpPr/>
            <p:nvPr/>
          </p:nvSpPr>
          <p:spPr>
            <a:xfrm>
              <a:off x="8615743" y="3088683"/>
              <a:ext cx="1377692" cy="401387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2019.05.22</a:t>
              </a:r>
              <a:endParaRPr lang="zh-CN" altLang="en-US" sz="1800" dirty="0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DD02F76A-8682-2D49-B270-C7D8561CDA58}"/>
                </a:ext>
              </a:extLst>
            </p:cNvPr>
            <p:cNvSpPr/>
            <p:nvPr/>
          </p:nvSpPr>
          <p:spPr>
            <a:xfrm>
              <a:off x="7618645" y="4398052"/>
              <a:ext cx="1377692" cy="401387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2019.09.13</a:t>
              </a:r>
              <a:endParaRPr lang="zh-CN" altLang="en-US" sz="1800" dirty="0"/>
            </a:p>
          </p:txBody>
        </p:sp>
        <p:pic>
          <p:nvPicPr>
            <p:cNvPr id="60" name="图形 59" descr="男学生">
              <a:extLst>
                <a:ext uri="{FF2B5EF4-FFF2-40B4-BE49-F238E27FC236}">
                  <a16:creationId xmlns:a16="http://schemas.microsoft.com/office/drawing/2014/main" id="{FDAFB07A-5F90-034A-91B1-3B878518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34157" y="1579430"/>
              <a:ext cx="914400" cy="914400"/>
            </a:xfrm>
            <a:prstGeom prst="rect">
              <a:avLst/>
            </a:prstGeom>
          </p:spPr>
        </p:pic>
        <p:pic>
          <p:nvPicPr>
            <p:cNvPr id="61" name="图形 60" descr="女学生">
              <a:extLst>
                <a:ext uri="{FF2B5EF4-FFF2-40B4-BE49-F238E27FC236}">
                  <a16:creationId xmlns:a16="http://schemas.microsoft.com/office/drawing/2014/main" id="{ECCC8957-8962-7B4D-AEA8-E8F04AFE4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82327" y="2347660"/>
              <a:ext cx="914400" cy="914400"/>
            </a:xfrm>
            <a:prstGeom prst="rect">
              <a:avLst/>
            </a:prstGeom>
          </p:spPr>
        </p:pic>
        <p:cxnSp>
          <p:nvCxnSpPr>
            <p:cNvPr id="62" name="直线连接符 61">
              <a:extLst>
                <a:ext uri="{FF2B5EF4-FFF2-40B4-BE49-F238E27FC236}">
                  <a16:creationId xmlns:a16="http://schemas.microsoft.com/office/drawing/2014/main" id="{1222EC15-5C83-2043-BDAB-B2174194B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68487" y="2410963"/>
              <a:ext cx="1452321" cy="5398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线连接符 62">
              <a:extLst>
                <a:ext uri="{FF2B5EF4-FFF2-40B4-BE49-F238E27FC236}">
                  <a16:creationId xmlns:a16="http://schemas.microsoft.com/office/drawing/2014/main" id="{977947F8-1D01-9747-9E24-88C9A7197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5795" y="2505316"/>
              <a:ext cx="1744977" cy="155451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BEADFFA5-1152-1A49-AEA0-C62794E32AED}"/>
                </a:ext>
              </a:extLst>
            </p:cNvPr>
            <p:cNvSpPr/>
            <p:nvPr/>
          </p:nvSpPr>
          <p:spPr>
            <a:xfrm>
              <a:off x="7150893" y="3344901"/>
              <a:ext cx="1368016" cy="401387"/>
            </a:xfrm>
            <a:prstGeom prst="rect">
              <a:avLst/>
            </a:prstGeom>
            <a:noFill/>
            <a:ln w="38100"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2019.11.06</a:t>
              </a:r>
              <a:endParaRPr lang="zh-CN" altLang="en-US" sz="1800" dirty="0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EA958BFA-E418-1946-9409-72105694D264}"/>
                </a:ext>
              </a:extLst>
            </p:cNvPr>
            <p:cNvSpPr/>
            <p:nvPr/>
          </p:nvSpPr>
          <p:spPr>
            <a:xfrm>
              <a:off x="7186706" y="2328420"/>
              <a:ext cx="1368016" cy="401387"/>
            </a:xfrm>
            <a:prstGeom prst="rect">
              <a:avLst/>
            </a:prstGeom>
            <a:noFill/>
            <a:ln w="38100"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2019.11.06</a:t>
              </a:r>
              <a:endParaRPr lang="zh-CN" altLang="en-US" sz="1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56F9BAD-029E-B24A-8572-FE2B9C970519}"/>
                  </a:ext>
                </a:extLst>
              </p:cNvPr>
              <p:cNvSpPr txBox="1"/>
              <p:nvPr/>
            </p:nvSpPr>
            <p:spPr>
              <a:xfrm>
                <a:off x="5285478" y="1732955"/>
                <a:ext cx="6666680" cy="2734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ü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kumimoji="1"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Graph</a:t>
                </a:r>
                <a:r>
                  <a:rPr kumimoji="1" lang="zh-CN" altLang="en-US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zh-CN" altLang="en-US" sz="28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𝒢</m:t>
                    </m:r>
                    <m:r>
                      <a:rPr kumimoji="1" lang="en-US" altLang="zh-CN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𝒱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ℰ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𝒯</m:t>
                        </m:r>
                      </m:e>
                    </m:d>
                  </m:oMath>
                </a14:m>
                <a:endParaRPr kumimoji="1" lang="en-US" altLang="zh-CN" sz="2800" b="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078" lvl="1" indent="-3429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kumimoji="1" lang="en-US" altLang="zh-CN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𝒱</m:t>
                    </m:r>
                  </m:oMath>
                </a14:m>
                <a:r>
                  <a:rPr kumimoji="1"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ℰ</m:t>
                    </m:r>
                  </m:oMath>
                </a14:m>
                <a:r>
                  <a:rPr kumimoji="1"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the sets of nodes and edges</a:t>
                </a:r>
              </a:p>
              <a:p>
                <a:pPr marL="800078" lvl="1" indent="-3429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kumimoji="1" lang="en-US" altLang="zh-CN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𝒯</m:t>
                    </m:r>
                  </m:oMath>
                </a14:m>
                <a:r>
                  <a:rPr kumimoji="1"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sequence of timestamps</a:t>
                </a:r>
              </a:p>
              <a:p>
                <a:pPr marL="342900" indent="-3429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ü"/>
                </a:pPr>
                <a:r>
                  <a:rPr kumimoji="1"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Each temporal edge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zh-CN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kumimoji="1" lang="en-US" altLang="zh-CN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ℰ</m:t>
                    </m:r>
                  </m:oMath>
                </a14:m>
                <a:r>
                  <a:rPr kumimoji="1"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refers to an event involving nodes 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kumimoji="1" lang="en-US" altLang="zh-CN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1"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kumimoji="1"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time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kumimoji="1" lang="en-US" altLang="zh-CN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1" lang="en-US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56F9BAD-029E-B24A-8572-FE2B9C970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478" y="1732955"/>
                <a:ext cx="6666680" cy="2734851"/>
              </a:xfrm>
              <a:prstGeom prst="rect">
                <a:avLst/>
              </a:prstGeom>
              <a:blipFill>
                <a:blip r:embed="rId11"/>
                <a:stretch>
                  <a:fillRect l="-1521" r="-951" b="-55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5B85D5E7-8F37-6843-9B68-8752C851F97C}"/>
              </a:ext>
            </a:extLst>
          </p:cNvPr>
          <p:cNvSpPr/>
          <p:nvPr/>
        </p:nvSpPr>
        <p:spPr>
          <a:xfrm>
            <a:off x="646358" y="5304155"/>
            <a:ext cx="10956030" cy="954107"/>
          </a:xfrm>
          <a:prstGeom prst="rect">
            <a:avLst/>
          </a:prstGeom>
          <a:ln cap="rnd">
            <a:solidFill>
              <a:srgbClr val="AD1C21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kumimoji="1" lang="en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temporal network refers as a sequence of timestamped edges, where each edge connects two nodes at a certain time.</a:t>
            </a:r>
          </a:p>
        </p:txBody>
      </p:sp>
    </p:spTree>
    <p:extLst>
      <p:ext uri="{BB962C8B-B14F-4D97-AF65-F5344CB8AC3E}">
        <p14:creationId xmlns:p14="http://schemas.microsoft.com/office/powerpoint/2010/main" val="18427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C1F565-6954-C040-8FD6-22F89FCD9209}"/>
              </a:ext>
            </a:extLst>
          </p:cNvPr>
          <p:cNvSpPr/>
          <p:nvPr/>
        </p:nvSpPr>
        <p:spPr>
          <a:xfrm>
            <a:off x="149901" y="284812"/>
            <a:ext cx="9653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Background</a:t>
            </a:r>
            <a:r>
              <a:rPr lang="zh-CN" alt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lang="zh-CN" alt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Temporal Network Embedding</a:t>
            </a:r>
            <a:endParaRPr lang="zh-CN" altLang="en-US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56F9BAD-029E-B24A-8572-FE2B9C970519}"/>
                  </a:ext>
                </a:extLst>
              </p:cNvPr>
              <p:cNvSpPr txBox="1"/>
              <p:nvPr/>
            </p:nvSpPr>
            <p:spPr>
              <a:xfrm>
                <a:off x="5335841" y="1755960"/>
                <a:ext cx="6837398" cy="3821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ü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temporal network </a:t>
                </a:r>
                <a14:m>
                  <m:oMath xmlns:m="http://schemas.openxmlformats.org/officeDocument/2006/math">
                    <m:r>
                      <a:rPr kumimoji="1" lang="zh-CN" alt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𝒢</m:t>
                    </m:r>
                    <m:r>
                      <a:rPr kumimoji="1" lang="en-US" altLang="zh-CN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𝒱</m:t>
                        </m:r>
                        <m:r>
                          <a:rPr kumimoji="1"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kumimoji="1"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ℰ</m:t>
                        </m:r>
                        <m:r>
                          <a:rPr kumimoji="1"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kumimoji="1"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𝒯</m:t>
                        </m:r>
                      </m:e>
                    </m:d>
                  </m:oMath>
                </a14:m>
                <a:endParaRPr kumimoji="1" lang="en-US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ü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goal is to learn a mapping function </a:t>
                </a:r>
              </a:p>
              <a:p>
                <a:pPr lvl="1">
                  <a:lnSpc>
                    <a:spcPct val="125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kumimoji="1" lang="en-US" altLang="zh-CN" sz="28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𝒱</m:t>
                      </m:r>
                      <m:r>
                        <a:rPr kumimoji="1" lang="en-US" altLang="zh-CN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ℝ</m:t>
                          </m:r>
                        </m:e>
                        <m:sup>
                          <m:r>
                            <a:rPr kumimoji="1" lang="en-US" altLang="zh-CN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1" lang="en-US" altLang="zh-CN" sz="2800" b="0" dirty="0">
                  <a:solidFill>
                    <a:schemeClr val="tx2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25000"/>
                  </a:lnSpc>
                  <a:buClr>
                    <a:srgbClr val="C00000"/>
                  </a:buClr>
                  <a:buFont typeface="Wingdings" pitchFamily="2" charset="2"/>
                  <a:buChar char="ü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One requirement for temporal network embedding is that the learned embeddings should </a:t>
                </a:r>
                <a:r>
                  <a:rPr kumimoji="1" lang="en-US" altLang="zh-CN" sz="2800" dirty="0">
                    <a:solidFill>
                      <a:srgbClr val="AD1C2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preserve the network structure</a:t>
                </a: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kumimoji="1" lang="en-US" altLang="zh-CN" sz="2800" dirty="0">
                    <a:solidFill>
                      <a:srgbClr val="AD1C2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reflect its temporal evolution.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56F9BAD-029E-B24A-8572-FE2B9C970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841" y="1755960"/>
                <a:ext cx="6837398" cy="3821687"/>
              </a:xfrm>
              <a:prstGeom prst="rect">
                <a:avLst/>
              </a:prstGeom>
              <a:blipFill>
                <a:blip r:embed="rId7"/>
                <a:stretch>
                  <a:fillRect l="-1670" b="-36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E9362E76-081F-7E4C-B345-F27727A9C9DB}"/>
              </a:ext>
            </a:extLst>
          </p:cNvPr>
          <p:cNvGrpSpPr/>
          <p:nvPr/>
        </p:nvGrpSpPr>
        <p:grpSpPr>
          <a:xfrm>
            <a:off x="383815" y="1910960"/>
            <a:ext cx="4986774" cy="3663080"/>
            <a:chOff x="6345277" y="1579430"/>
            <a:chExt cx="5249842" cy="4156773"/>
          </a:xfrm>
        </p:grpSpPr>
        <p:pic>
          <p:nvPicPr>
            <p:cNvPr id="103" name="图形 102" descr="男学生">
              <a:extLst>
                <a:ext uri="{FF2B5EF4-FFF2-40B4-BE49-F238E27FC236}">
                  <a16:creationId xmlns:a16="http://schemas.microsoft.com/office/drawing/2014/main" id="{6D71015D-FA06-184E-8D9E-0ABDF0F8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45277" y="3647677"/>
              <a:ext cx="914400" cy="914400"/>
            </a:xfrm>
            <a:prstGeom prst="rect">
              <a:avLst/>
            </a:prstGeom>
          </p:spPr>
        </p:pic>
        <p:pic>
          <p:nvPicPr>
            <p:cNvPr id="104" name="图形 103" descr="女学生">
              <a:extLst>
                <a:ext uri="{FF2B5EF4-FFF2-40B4-BE49-F238E27FC236}">
                  <a16:creationId xmlns:a16="http://schemas.microsoft.com/office/drawing/2014/main" id="{44AC3ED7-E69D-7949-BA23-7A9F9AFEB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80719" y="2550966"/>
              <a:ext cx="914400" cy="914400"/>
            </a:xfrm>
            <a:prstGeom prst="rect">
              <a:avLst/>
            </a:prstGeom>
          </p:spPr>
        </p:pic>
        <p:pic>
          <p:nvPicPr>
            <p:cNvPr id="105" name="图形 104" descr="男学生">
              <a:extLst>
                <a:ext uri="{FF2B5EF4-FFF2-40B4-BE49-F238E27FC236}">
                  <a16:creationId xmlns:a16="http://schemas.microsoft.com/office/drawing/2014/main" id="{00341CE5-7CEB-BD4E-8D77-CDFF3E835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94149" y="4464743"/>
              <a:ext cx="914400" cy="914400"/>
            </a:xfrm>
            <a:prstGeom prst="rect">
              <a:avLst/>
            </a:prstGeom>
          </p:spPr>
        </p:pic>
        <p:pic>
          <p:nvPicPr>
            <p:cNvPr id="106" name="图形 105" descr="女学生">
              <a:extLst>
                <a:ext uri="{FF2B5EF4-FFF2-40B4-BE49-F238E27FC236}">
                  <a16:creationId xmlns:a16="http://schemas.microsoft.com/office/drawing/2014/main" id="{4F31286E-1F81-C44E-AB52-6D3184596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06406" y="4821803"/>
              <a:ext cx="914400" cy="914400"/>
            </a:xfrm>
            <a:prstGeom prst="rect">
              <a:avLst/>
            </a:prstGeom>
          </p:spPr>
        </p:pic>
        <p:cxnSp>
          <p:nvCxnSpPr>
            <p:cNvPr id="107" name="直线连接符 106">
              <a:extLst>
                <a:ext uri="{FF2B5EF4-FFF2-40B4-BE49-F238E27FC236}">
                  <a16:creationId xmlns:a16="http://schemas.microsoft.com/office/drawing/2014/main" id="{FAAC9F70-90B8-4146-9856-85A826C53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15" idx="2"/>
            </p:cNvCxnSpPr>
            <p:nvPr/>
          </p:nvCxnSpPr>
          <p:spPr>
            <a:xfrm>
              <a:off x="8891357" y="2493830"/>
              <a:ext cx="1302792" cy="228359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线连接符 107">
              <a:extLst>
                <a:ext uri="{FF2B5EF4-FFF2-40B4-BE49-F238E27FC236}">
                  <a16:creationId xmlns:a16="http://schemas.microsoft.com/office/drawing/2014/main" id="{7A732B52-3660-ED49-A7A0-B190EC3EEC5F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9094687" y="2451183"/>
              <a:ext cx="1586032" cy="55698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线连接符 108">
              <a:extLst>
                <a:ext uri="{FF2B5EF4-FFF2-40B4-BE49-F238E27FC236}">
                  <a16:creationId xmlns:a16="http://schemas.microsoft.com/office/drawing/2014/main" id="{785E4284-1405-C849-84BC-CBD5338262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5327" y="3170159"/>
              <a:ext cx="2209657" cy="210675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线连接符 109">
              <a:extLst>
                <a:ext uri="{FF2B5EF4-FFF2-40B4-BE49-F238E27FC236}">
                  <a16:creationId xmlns:a16="http://schemas.microsoft.com/office/drawing/2014/main" id="{3D90ECFC-1435-0347-9ABF-3CF77F02263D}"/>
                </a:ext>
              </a:extLst>
            </p:cNvPr>
            <p:cNvCxnSpPr>
              <a:cxnSpLocks/>
              <a:stCxn id="105" idx="1"/>
            </p:cNvCxnSpPr>
            <p:nvPr/>
          </p:nvCxnSpPr>
          <p:spPr>
            <a:xfrm flipH="1" flipV="1">
              <a:off x="7150893" y="4214741"/>
              <a:ext cx="3043256" cy="70720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CD736ABC-1941-5A47-B7A7-BDB15B19FC11}"/>
                </a:ext>
              </a:extLst>
            </p:cNvPr>
            <p:cNvSpPr/>
            <p:nvPr/>
          </p:nvSpPr>
          <p:spPr>
            <a:xfrm>
              <a:off x="9572649" y="2397768"/>
              <a:ext cx="1399465" cy="454035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2019.11.05</a:t>
              </a:r>
              <a:endParaRPr lang="zh-CN" altLang="en-US" sz="2000" dirty="0"/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EF3A2EFE-9F76-3C4D-90D2-251E44326013}"/>
                </a:ext>
              </a:extLst>
            </p:cNvPr>
            <p:cNvSpPr/>
            <p:nvPr/>
          </p:nvSpPr>
          <p:spPr>
            <a:xfrm>
              <a:off x="9883532" y="3601756"/>
              <a:ext cx="1409455" cy="454035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2019.08.08</a:t>
              </a:r>
              <a:endParaRPr lang="zh-CN" altLang="en-US" sz="2000" dirty="0"/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C7B227FA-C5CE-9546-B7C4-D61A82F57074}"/>
                </a:ext>
              </a:extLst>
            </p:cNvPr>
            <p:cNvSpPr/>
            <p:nvPr/>
          </p:nvSpPr>
          <p:spPr>
            <a:xfrm>
              <a:off x="8615743" y="3088684"/>
              <a:ext cx="1409455" cy="454035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2019.05.22</a:t>
              </a:r>
              <a:endParaRPr lang="zh-CN" altLang="en-US" sz="2000" dirty="0"/>
            </a:p>
          </p:txBody>
        </p: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313639B7-CCCA-3044-A5D6-F77725D2033E}"/>
                </a:ext>
              </a:extLst>
            </p:cNvPr>
            <p:cNvSpPr/>
            <p:nvPr/>
          </p:nvSpPr>
          <p:spPr>
            <a:xfrm>
              <a:off x="7618645" y="4398052"/>
              <a:ext cx="1409455" cy="454035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2019.09.13</a:t>
              </a:r>
              <a:endParaRPr lang="zh-CN" altLang="en-US" sz="2000" dirty="0"/>
            </a:p>
          </p:txBody>
        </p:sp>
        <p:pic>
          <p:nvPicPr>
            <p:cNvPr id="115" name="图形 114" descr="男学生">
              <a:extLst>
                <a:ext uri="{FF2B5EF4-FFF2-40B4-BE49-F238E27FC236}">
                  <a16:creationId xmlns:a16="http://schemas.microsoft.com/office/drawing/2014/main" id="{45753D25-65E5-8C4D-A340-72AD38900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34157" y="1579430"/>
              <a:ext cx="914400" cy="914400"/>
            </a:xfrm>
            <a:prstGeom prst="rect">
              <a:avLst/>
            </a:prstGeom>
          </p:spPr>
        </p:pic>
        <p:pic>
          <p:nvPicPr>
            <p:cNvPr id="116" name="图形 115" descr="女学生">
              <a:extLst>
                <a:ext uri="{FF2B5EF4-FFF2-40B4-BE49-F238E27FC236}">
                  <a16:creationId xmlns:a16="http://schemas.microsoft.com/office/drawing/2014/main" id="{B0584264-8D7F-634F-BD80-B1603D6FF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82327" y="2347660"/>
              <a:ext cx="914400" cy="914400"/>
            </a:xfrm>
            <a:prstGeom prst="rect">
              <a:avLst/>
            </a:prstGeom>
          </p:spPr>
        </p:pic>
        <p:cxnSp>
          <p:nvCxnSpPr>
            <p:cNvPr id="117" name="直线连接符 116">
              <a:extLst>
                <a:ext uri="{FF2B5EF4-FFF2-40B4-BE49-F238E27FC236}">
                  <a16:creationId xmlns:a16="http://schemas.microsoft.com/office/drawing/2014/main" id="{BFDE4646-B15D-E44E-AFD0-CE2F75AE3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68487" y="2410963"/>
              <a:ext cx="1452321" cy="5398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线连接符 117">
              <a:extLst>
                <a:ext uri="{FF2B5EF4-FFF2-40B4-BE49-F238E27FC236}">
                  <a16:creationId xmlns:a16="http://schemas.microsoft.com/office/drawing/2014/main" id="{1BE9696B-2C9D-894E-BDB1-430989CBD2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5795" y="2505316"/>
              <a:ext cx="1744977" cy="155451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D4E6C644-BF67-F647-9842-ACA03816F864}"/>
                </a:ext>
              </a:extLst>
            </p:cNvPr>
            <p:cNvSpPr/>
            <p:nvPr/>
          </p:nvSpPr>
          <p:spPr>
            <a:xfrm>
              <a:off x="7150893" y="3344901"/>
              <a:ext cx="1399465" cy="454035"/>
            </a:xfrm>
            <a:prstGeom prst="rect">
              <a:avLst/>
            </a:prstGeom>
            <a:noFill/>
            <a:ln w="38100"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2019.11.06</a:t>
              </a:r>
              <a:endParaRPr lang="zh-CN" altLang="en-US" sz="2000" dirty="0"/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3F5668F4-CD9D-DB43-B248-47191745B103}"/>
                </a:ext>
              </a:extLst>
            </p:cNvPr>
            <p:cNvSpPr/>
            <p:nvPr/>
          </p:nvSpPr>
          <p:spPr>
            <a:xfrm>
              <a:off x="7186706" y="2328420"/>
              <a:ext cx="1399465" cy="454035"/>
            </a:xfrm>
            <a:prstGeom prst="rect">
              <a:avLst/>
            </a:prstGeom>
            <a:noFill/>
            <a:ln w="38100"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2019.11.06</a:t>
              </a:r>
              <a:endParaRPr lang="zh-CN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43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C1F565-6954-C040-8FD6-22F89FCD9209}"/>
              </a:ext>
            </a:extLst>
          </p:cNvPr>
          <p:cNvSpPr/>
          <p:nvPr/>
        </p:nvSpPr>
        <p:spPr>
          <a:xfrm>
            <a:off x="149901" y="284812"/>
            <a:ext cx="9653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Background</a:t>
            </a:r>
            <a:r>
              <a:rPr lang="zh-CN" alt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lang="zh-CN" alt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Micro-</a:t>
            </a:r>
            <a:r>
              <a:rPr lang="zh-CN" altLang="en-US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zh-CN" altLang="en-US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Macro-dynamics</a:t>
            </a:r>
            <a:endParaRPr lang="zh-CN" altLang="en-US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56F9BAD-029E-B24A-8572-FE2B9C970519}"/>
                  </a:ext>
                </a:extLst>
              </p:cNvPr>
              <p:cNvSpPr txBox="1"/>
              <p:nvPr/>
            </p:nvSpPr>
            <p:spPr>
              <a:xfrm>
                <a:off x="7503268" y="1655284"/>
                <a:ext cx="4474402" cy="1914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Font typeface="Wingdings" pitchFamily="2" charset="2"/>
                  <a:buChar char="ü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Micro-dynamics</a:t>
                </a:r>
                <a:endParaRPr kumimoji="1" lang="en-US" altLang="zh-CN" sz="2800" b="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078" lvl="1" indent="-342900">
                  <a:buClr>
                    <a:srgbClr val="C00000"/>
                  </a:buClr>
                  <a:buFont typeface="Wingdings" pitchFamily="2" charset="2"/>
                  <a:buChar char="ü"/>
                </a:pPr>
                <a:r>
                  <a:rPr kumimoji="1"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formation process of the </a:t>
                </a:r>
                <a:r>
                  <a:rPr kumimoji="1" lang="en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network structures</a:t>
                </a:r>
              </a:p>
              <a:p>
                <a:pPr marL="800078" lvl="1" indent="-342900">
                  <a:buClr>
                    <a:srgbClr val="C00000"/>
                  </a:buClr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kumimoji="1" lang="en-US" altLang="zh-CN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1" lang="en-US" altLang="zh-CN" sz="2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kumimoji="1" lang="en-US" altLang="zh-CN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  <m:r>
                                      <a:rPr kumimoji="1" lang="en-US" altLang="zh-CN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kumimoji="1" lang="en-US" altLang="zh-CN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𝑗</m:t>
                                    </m:r>
                                    <m:r>
                                      <a:rPr kumimoji="1" lang="en-US" altLang="zh-CN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kumimoji="1" lang="en-US" altLang="zh-CN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kumimoji="1" lang="en-US" altLang="zh-CN" sz="2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kumimoji="1" lang="en-US" altLang="zh-CN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=1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kumimoji="1" lang="en-US" altLang="zh-CN" sz="2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ℰ</m:t>
                            </m:r>
                          </m:e>
                        </m:d>
                      </m:sup>
                    </m:sSubSup>
                  </m:oMath>
                </a14:m>
                <a:endParaRPr kumimoji="1" lang="en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56F9BAD-029E-B24A-8572-FE2B9C970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268" y="1655284"/>
                <a:ext cx="4474402" cy="1914050"/>
              </a:xfrm>
              <a:prstGeom prst="rect">
                <a:avLst/>
              </a:prstGeom>
              <a:blipFill>
                <a:blip r:embed="rId7"/>
                <a:stretch>
                  <a:fillRect l="-2266" t="-2632" r="-4249"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E9362E76-081F-7E4C-B345-F27727A9C9DB}"/>
              </a:ext>
            </a:extLst>
          </p:cNvPr>
          <p:cNvGrpSpPr/>
          <p:nvPr/>
        </p:nvGrpSpPr>
        <p:grpSpPr>
          <a:xfrm>
            <a:off x="56578" y="2165168"/>
            <a:ext cx="3962105" cy="3250285"/>
            <a:chOff x="6345277" y="1579430"/>
            <a:chExt cx="5249842" cy="4156773"/>
          </a:xfrm>
        </p:grpSpPr>
        <p:pic>
          <p:nvPicPr>
            <p:cNvPr id="103" name="图形 102" descr="男学生">
              <a:extLst>
                <a:ext uri="{FF2B5EF4-FFF2-40B4-BE49-F238E27FC236}">
                  <a16:creationId xmlns:a16="http://schemas.microsoft.com/office/drawing/2014/main" id="{6D71015D-FA06-184E-8D9E-0ABDF0F8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45277" y="3647677"/>
              <a:ext cx="914400" cy="914400"/>
            </a:xfrm>
            <a:prstGeom prst="rect">
              <a:avLst/>
            </a:prstGeom>
          </p:spPr>
        </p:pic>
        <p:pic>
          <p:nvPicPr>
            <p:cNvPr id="104" name="图形 103" descr="女学生">
              <a:extLst>
                <a:ext uri="{FF2B5EF4-FFF2-40B4-BE49-F238E27FC236}">
                  <a16:creationId xmlns:a16="http://schemas.microsoft.com/office/drawing/2014/main" id="{44AC3ED7-E69D-7949-BA23-7A9F9AFEB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80719" y="2550966"/>
              <a:ext cx="914400" cy="914400"/>
            </a:xfrm>
            <a:prstGeom prst="rect">
              <a:avLst/>
            </a:prstGeom>
          </p:spPr>
        </p:pic>
        <p:pic>
          <p:nvPicPr>
            <p:cNvPr id="105" name="图形 104" descr="男学生">
              <a:extLst>
                <a:ext uri="{FF2B5EF4-FFF2-40B4-BE49-F238E27FC236}">
                  <a16:creationId xmlns:a16="http://schemas.microsoft.com/office/drawing/2014/main" id="{00341CE5-7CEB-BD4E-8D77-CDFF3E835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94149" y="4464743"/>
              <a:ext cx="914400" cy="914400"/>
            </a:xfrm>
            <a:prstGeom prst="rect">
              <a:avLst/>
            </a:prstGeom>
          </p:spPr>
        </p:pic>
        <p:pic>
          <p:nvPicPr>
            <p:cNvPr id="106" name="图形 105" descr="女学生">
              <a:extLst>
                <a:ext uri="{FF2B5EF4-FFF2-40B4-BE49-F238E27FC236}">
                  <a16:creationId xmlns:a16="http://schemas.microsoft.com/office/drawing/2014/main" id="{4F31286E-1F81-C44E-AB52-6D3184596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06406" y="4821803"/>
              <a:ext cx="914400" cy="914400"/>
            </a:xfrm>
            <a:prstGeom prst="rect">
              <a:avLst/>
            </a:prstGeom>
          </p:spPr>
        </p:pic>
        <p:cxnSp>
          <p:nvCxnSpPr>
            <p:cNvPr id="107" name="直线连接符 106">
              <a:extLst>
                <a:ext uri="{FF2B5EF4-FFF2-40B4-BE49-F238E27FC236}">
                  <a16:creationId xmlns:a16="http://schemas.microsoft.com/office/drawing/2014/main" id="{FAAC9F70-90B8-4146-9856-85A826C53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15" idx="2"/>
            </p:cNvCxnSpPr>
            <p:nvPr/>
          </p:nvCxnSpPr>
          <p:spPr>
            <a:xfrm>
              <a:off x="8891357" y="2493830"/>
              <a:ext cx="1302792" cy="228359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线连接符 107">
              <a:extLst>
                <a:ext uri="{FF2B5EF4-FFF2-40B4-BE49-F238E27FC236}">
                  <a16:creationId xmlns:a16="http://schemas.microsoft.com/office/drawing/2014/main" id="{7A732B52-3660-ED49-A7A0-B190EC3EEC5F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9094687" y="2451183"/>
              <a:ext cx="1586032" cy="55698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线连接符 108">
              <a:extLst>
                <a:ext uri="{FF2B5EF4-FFF2-40B4-BE49-F238E27FC236}">
                  <a16:creationId xmlns:a16="http://schemas.microsoft.com/office/drawing/2014/main" id="{785E4284-1405-C849-84BC-CBD5338262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5327" y="3170159"/>
              <a:ext cx="2209657" cy="210675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线连接符 109">
              <a:extLst>
                <a:ext uri="{FF2B5EF4-FFF2-40B4-BE49-F238E27FC236}">
                  <a16:creationId xmlns:a16="http://schemas.microsoft.com/office/drawing/2014/main" id="{3D90ECFC-1435-0347-9ABF-3CF77F02263D}"/>
                </a:ext>
              </a:extLst>
            </p:cNvPr>
            <p:cNvCxnSpPr>
              <a:cxnSpLocks/>
              <a:stCxn id="105" idx="1"/>
            </p:cNvCxnSpPr>
            <p:nvPr/>
          </p:nvCxnSpPr>
          <p:spPr>
            <a:xfrm flipH="1" flipV="1">
              <a:off x="7150893" y="4214741"/>
              <a:ext cx="3043256" cy="70720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CD736ABC-1941-5A47-B7A7-BDB15B19FC11}"/>
                </a:ext>
              </a:extLst>
            </p:cNvPr>
            <p:cNvSpPr/>
            <p:nvPr/>
          </p:nvSpPr>
          <p:spPr>
            <a:xfrm>
              <a:off x="9572649" y="2397768"/>
              <a:ext cx="1458000" cy="432975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2019.11.05</a:t>
              </a:r>
              <a:endParaRPr lang="zh-CN" altLang="en-US" sz="1600" dirty="0"/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EF3A2EFE-9F76-3C4D-90D2-251E44326013}"/>
                </a:ext>
              </a:extLst>
            </p:cNvPr>
            <p:cNvSpPr/>
            <p:nvPr/>
          </p:nvSpPr>
          <p:spPr>
            <a:xfrm>
              <a:off x="9883532" y="3601756"/>
              <a:ext cx="1468109" cy="432975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2019.08.08</a:t>
              </a:r>
              <a:endParaRPr lang="zh-CN" altLang="en-US" sz="1600" dirty="0"/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C7B227FA-C5CE-9546-B7C4-D61A82F57074}"/>
                </a:ext>
              </a:extLst>
            </p:cNvPr>
            <p:cNvSpPr/>
            <p:nvPr/>
          </p:nvSpPr>
          <p:spPr>
            <a:xfrm>
              <a:off x="8615743" y="3088683"/>
              <a:ext cx="1468109" cy="432975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2019.05.22</a:t>
              </a:r>
              <a:endParaRPr lang="zh-CN" altLang="en-US" sz="1600" dirty="0"/>
            </a:p>
          </p:txBody>
        </p: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313639B7-CCCA-3044-A5D6-F77725D2033E}"/>
                </a:ext>
              </a:extLst>
            </p:cNvPr>
            <p:cNvSpPr/>
            <p:nvPr/>
          </p:nvSpPr>
          <p:spPr>
            <a:xfrm>
              <a:off x="7618645" y="4398052"/>
              <a:ext cx="1468109" cy="432975"/>
            </a:xfrm>
            <a:prstGeom prst="rect">
              <a:avLst/>
            </a:prstGeom>
            <a:noFill/>
            <a:ln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2019.09.13</a:t>
              </a:r>
              <a:endParaRPr lang="zh-CN" altLang="en-US" sz="1600" dirty="0"/>
            </a:p>
          </p:txBody>
        </p:sp>
        <p:pic>
          <p:nvPicPr>
            <p:cNvPr id="115" name="图形 114" descr="男学生">
              <a:extLst>
                <a:ext uri="{FF2B5EF4-FFF2-40B4-BE49-F238E27FC236}">
                  <a16:creationId xmlns:a16="http://schemas.microsoft.com/office/drawing/2014/main" id="{45753D25-65E5-8C4D-A340-72AD38900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34157" y="1579430"/>
              <a:ext cx="914400" cy="914400"/>
            </a:xfrm>
            <a:prstGeom prst="rect">
              <a:avLst/>
            </a:prstGeom>
          </p:spPr>
        </p:pic>
        <p:pic>
          <p:nvPicPr>
            <p:cNvPr id="116" name="图形 115" descr="女学生">
              <a:extLst>
                <a:ext uri="{FF2B5EF4-FFF2-40B4-BE49-F238E27FC236}">
                  <a16:creationId xmlns:a16="http://schemas.microsoft.com/office/drawing/2014/main" id="{B0584264-8D7F-634F-BD80-B1603D6FF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82327" y="2347660"/>
              <a:ext cx="914400" cy="914400"/>
            </a:xfrm>
            <a:prstGeom prst="rect">
              <a:avLst/>
            </a:prstGeom>
          </p:spPr>
        </p:pic>
        <p:cxnSp>
          <p:nvCxnSpPr>
            <p:cNvPr id="117" name="直线连接符 116">
              <a:extLst>
                <a:ext uri="{FF2B5EF4-FFF2-40B4-BE49-F238E27FC236}">
                  <a16:creationId xmlns:a16="http://schemas.microsoft.com/office/drawing/2014/main" id="{BFDE4646-B15D-E44E-AFD0-CE2F75AE3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68487" y="2410963"/>
              <a:ext cx="1452321" cy="5398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线连接符 117">
              <a:extLst>
                <a:ext uri="{FF2B5EF4-FFF2-40B4-BE49-F238E27FC236}">
                  <a16:creationId xmlns:a16="http://schemas.microsoft.com/office/drawing/2014/main" id="{1BE9696B-2C9D-894E-BDB1-430989CBD2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5795" y="2505316"/>
              <a:ext cx="1744977" cy="155451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D4E6C644-BF67-F647-9842-ACA03816F864}"/>
                </a:ext>
              </a:extLst>
            </p:cNvPr>
            <p:cNvSpPr/>
            <p:nvPr/>
          </p:nvSpPr>
          <p:spPr>
            <a:xfrm>
              <a:off x="7150893" y="3344901"/>
              <a:ext cx="1458000" cy="432975"/>
            </a:xfrm>
            <a:prstGeom prst="rect">
              <a:avLst/>
            </a:prstGeom>
            <a:noFill/>
            <a:ln w="38100"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2019.11.06</a:t>
              </a:r>
              <a:endParaRPr lang="zh-CN" altLang="en-US" sz="1600" dirty="0"/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3F5668F4-CD9D-DB43-B248-47191745B103}"/>
                </a:ext>
              </a:extLst>
            </p:cNvPr>
            <p:cNvSpPr/>
            <p:nvPr/>
          </p:nvSpPr>
          <p:spPr>
            <a:xfrm>
              <a:off x="7186706" y="2328420"/>
              <a:ext cx="1458000" cy="432975"/>
            </a:xfrm>
            <a:prstGeom prst="rect">
              <a:avLst/>
            </a:prstGeom>
            <a:noFill/>
            <a:ln w="38100">
              <a:solidFill>
                <a:srgbClr val="CF6B6C"/>
              </a:solidFill>
              <a:prstDash val="dashDot"/>
            </a:ln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2019.11.06</a:t>
              </a:r>
              <a:endParaRPr lang="zh-CN" altLang="en-US" sz="1600" dirty="0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D4309B1-69DA-E042-9777-6ADB260BDD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1602" y="4446122"/>
            <a:ext cx="3073400" cy="2127066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3B47860-97FE-2847-9861-DA22BA81881D}"/>
              </a:ext>
            </a:extLst>
          </p:cNvPr>
          <p:cNvGrpSpPr/>
          <p:nvPr/>
        </p:nvGrpSpPr>
        <p:grpSpPr>
          <a:xfrm>
            <a:off x="4230216" y="1217690"/>
            <a:ext cx="3073399" cy="2755857"/>
            <a:chOff x="5444265" y="1184870"/>
            <a:chExt cx="3073399" cy="2755857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A774FCF7-639E-FE4C-B1E4-6CB995B3FEE5}"/>
                </a:ext>
              </a:extLst>
            </p:cNvPr>
            <p:cNvGrpSpPr/>
            <p:nvPr/>
          </p:nvGrpSpPr>
          <p:grpSpPr>
            <a:xfrm>
              <a:off x="5444265" y="1184870"/>
              <a:ext cx="2666960" cy="2744452"/>
              <a:chOff x="6086823" y="1638455"/>
              <a:chExt cx="2666960" cy="2744452"/>
            </a:xfrm>
          </p:grpSpPr>
          <p:pic>
            <p:nvPicPr>
              <p:cNvPr id="121" name="图形 120" descr="男学生">
                <a:extLst>
                  <a:ext uri="{FF2B5EF4-FFF2-40B4-BE49-F238E27FC236}">
                    <a16:creationId xmlns:a16="http://schemas.microsoft.com/office/drawing/2014/main" id="{9405E7AB-7D27-0141-8635-61EE56C01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086823" y="3541531"/>
                <a:ext cx="812002" cy="841376"/>
              </a:xfrm>
              <a:prstGeom prst="rect">
                <a:avLst/>
              </a:prstGeom>
            </p:spPr>
          </p:pic>
          <p:pic>
            <p:nvPicPr>
              <p:cNvPr id="122" name="图形 121" descr="男学生">
                <a:extLst>
                  <a:ext uri="{FF2B5EF4-FFF2-40B4-BE49-F238E27FC236}">
                    <a16:creationId xmlns:a16="http://schemas.microsoft.com/office/drawing/2014/main" id="{4B3A92E0-AB5C-684D-AFCA-0EA379F1F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941781" y="1638455"/>
                <a:ext cx="812002" cy="841376"/>
              </a:xfrm>
              <a:prstGeom prst="rect">
                <a:avLst/>
              </a:prstGeom>
            </p:spPr>
          </p:pic>
          <p:pic>
            <p:nvPicPr>
              <p:cNvPr id="123" name="图形 122" descr="女学生">
                <a:extLst>
                  <a:ext uri="{FF2B5EF4-FFF2-40B4-BE49-F238E27FC236}">
                    <a16:creationId xmlns:a16="http://schemas.microsoft.com/office/drawing/2014/main" id="{562AF433-62E8-4D49-A65F-19FA1252C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208526" y="2345334"/>
                <a:ext cx="812002" cy="841376"/>
              </a:xfrm>
              <a:prstGeom prst="rect">
                <a:avLst/>
              </a:prstGeom>
            </p:spPr>
          </p:pic>
          <p:cxnSp>
            <p:nvCxnSpPr>
              <p:cNvPr id="124" name="直线连接符 123">
                <a:extLst>
                  <a:ext uri="{FF2B5EF4-FFF2-40B4-BE49-F238E27FC236}">
                    <a16:creationId xmlns:a16="http://schemas.microsoft.com/office/drawing/2014/main" id="{582AEC06-6A41-4047-950B-433638834E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06648" y="2403582"/>
                <a:ext cx="1289684" cy="49673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线连接符 124">
                <a:extLst>
                  <a:ext uri="{FF2B5EF4-FFF2-40B4-BE49-F238E27FC236}">
                    <a16:creationId xmlns:a16="http://schemas.microsoft.com/office/drawing/2014/main" id="{224EB43F-4E7C-D747-92FD-04A67C2A75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53295" y="2490399"/>
                <a:ext cx="1549567" cy="143037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9F048CC0-D962-004C-A478-371B7230C6F1}"/>
                  </a:ext>
                </a:extLst>
              </p:cNvPr>
              <p:cNvSpPr/>
              <p:nvPr/>
            </p:nvSpPr>
            <p:spPr>
              <a:xfrm>
                <a:off x="6802223" y="3262935"/>
                <a:ext cx="1214820" cy="369332"/>
              </a:xfrm>
              <a:prstGeom prst="rect">
                <a:avLst/>
              </a:prstGeom>
              <a:noFill/>
              <a:ln w="38100">
                <a:solidFill>
                  <a:srgbClr val="CF6B6C"/>
                </a:solidFill>
                <a:prstDash val="dashDot"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2019.11.06</a:t>
                </a:r>
                <a:endParaRPr lang="zh-CN" altLang="en-US" sz="1800" dirty="0"/>
              </a:p>
            </p:txBody>
          </p:sp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E8A911CF-1FE3-1C4A-806E-083A550F328D}"/>
                  </a:ext>
                </a:extLst>
              </p:cNvPr>
              <p:cNvSpPr/>
              <p:nvPr/>
            </p:nvSpPr>
            <p:spPr>
              <a:xfrm>
                <a:off x="6834025" y="2327630"/>
                <a:ext cx="1214820" cy="369332"/>
              </a:xfrm>
              <a:prstGeom prst="rect">
                <a:avLst/>
              </a:prstGeom>
              <a:noFill/>
              <a:ln w="38100">
                <a:solidFill>
                  <a:srgbClr val="CF6B6C"/>
                </a:solidFill>
                <a:prstDash val="dashDot"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2019.11.06</a:t>
                </a:r>
                <a:endParaRPr lang="zh-CN" altLang="en-US" sz="1800" dirty="0"/>
              </a:p>
            </p:txBody>
          </p:sp>
        </p:grpSp>
        <p:sp>
          <p:nvSpPr>
            <p:cNvPr id="20" name="圆角矩形 19">
              <a:extLst>
                <a:ext uri="{FF2B5EF4-FFF2-40B4-BE49-F238E27FC236}">
                  <a16:creationId xmlns:a16="http://schemas.microsoft.com/office/drawing/2014/main" id="{96CC46F5-C7A8-D240-95E8-9961019F362E}"/>
                </a:ext>
              </a:extLst>
            </p:cNvPr>
            <p:cNvSpPr/>
            <p:nvPr/>
          </p:nvSpPr>
          <p:spPr>
            <a:xfrm>
              <a:off x="5444265" y="1184871"/>
              <a:ext cx="3073399" cy="2755856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8F2A36E-F2D7-244B-AD19-582173C409E3}"/>
                  </a:ext>
                </a:extLst>
              </p:cNvPr>
              <p:cNvSpPr/>
              <p:nvPr/>
            </p:nvSpPr>
            <p:spPr>
              <a:xfrm>
                <a:off x="7497372" y="4098884"/>
                <a:ext cx="6096000" cy="23938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>
                  <a:buClr>
                    <a:srgbClr val="C00000"/>
                  </a:buClr>
                </a:pPr>
                <a:endParaRPr kumimoji="1" lang="en" altLang="zh-CN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Clr>
                    <a:srgbClr val="C00000"/>
                  </a:buClr>
                  <a:buFont typeface="Wingdings" pitchFamily="2" charset="2"/>
                  <a:buChar char="ü"/>
                </a:pPr>
                <a:r>
                  <a:rPr kumimoji="1" lang="en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Macro-dynamics</a:t>
                </a:r>
              </a:p>
              <a:p>
                <a:pPr marL="800078" lvl="1" indent="-342900">
                  <a:buClr>
                    <a:srgbClr val="C00000"/>
                  </a:buClr>
                  <a:buFont typeface="Wingdings" pitchFamily="2" charset="2"/>
                  <a:buChar char="ü"/>
                </a:pPr>
                <a:r>
                  <a:rPr kumimoji="1" lang="en-US" altLang="zh-CN" sz="28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evolution process of the </a:t>
                </a:r>
                <a:r>
                  <a:rPr kumimoji="1"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network scale</a:t>
                </a:r>
              </a:p>
              <a:p>
                <a:pPr marL="800078" lvl="1" indent="-342900">
                  <a:buClr>
                    <a:srgbClr val="C00000"/>
                  </a:buClr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kumimoji="1" lang="en-US" altLang="zh-CN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1" lang="en-US" altLang="zh-CN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  <m: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  <m:sub>
                        <m:r>
                          <a:rPr kumimoji="1"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kumimoji="1" lang="en-US" altLang="zh-CN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𝒯</m:t>
                            </m:r>
                          </m:e>
                        </m:d>
                      </m:sup>
                    </m:sSub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8F2A36E-F2D7-244B-AD19-582173C40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372" y="4098884"/>
                <a:ext cx="6096000" cy="2393860"/>
              </a:xfrm>
              <a:prstGeom prst="rect">
                <a:avLst/>
              </a:prstGeom>
              <a:blipFill>
                <a:blip r:embed="rId13"/>
                <a:stretch>
                  <a:fillRect l="-1663" b="-26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224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 t="23457" r="24407"/>
          <a:stretch/>
        </p:blipFill>
        <p:spPr>
          <a:xfrm>
            <a:off x="0" y="27898"/>
            <a:ext cx="12192000" cy="1006423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A42EB7-3F36-FD4F-81A3-E3CFD859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410" y="355818"/>
            <a:ext cx="2148590" cy="6785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2EE64-8A04-6B49-B52A-89A1F349C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7"/>
            <a:ext cx="12192000" cy="2569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C1F565-6954-C040-8FD6-22F89FCD9209}"/>
              </a:ext>
            </a:extLst>
          </p:cNvPr>
          <p:cNvSpPr/>
          <p:nvPr/>
        </p:nvSpPr>
        <p:spPr>
          <a:xfrm>
            <a:off x="149901" y="284812"/>
            <a:ext cx="9653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Background</a:t>
            </a:r>
            <a:r>
              <a:rPr lang="zh-CN" alt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lang="zh-CN" altLang="en-US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Related Work</a:t>
            </a:r>
            <a:endParaRPr lang="zh-CN" altLang="en-US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2E5BB5F-7012-8B46-925A-EB968084D589}"/>
              </a:ext>
            </a:extLst>
          </p:cNvPr>
          <p:cNvSpPr txBox="1"/>
          <p:nvPr/>
        </p:nvSpPr>
        <p:spPr>
          <a:xfrm>
            <a:off x="481012" y="1655758"/>
            <a:ext cx="11229975" cy="4350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</a:t>
            </a:r>
            <a:r>
              <a:rPr kumimoji="1"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Snapshot</a:t>
            </a:r>
            <a:r>
              <a:rPr kumimoji="1"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  <a:p>
            <a:pPr marL="800078" lvl="1" indent="-342900">
              <a:lnSpc>
                <a:spcPct val="125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Learn node embedding for each network snapshot (DANE, DHPE…).</a:t>
            </a:r>
          </a:p>
          <a:p>
            <a:pPr marL="914378" lvl="1" indent="-457200">
              <a:lnSpc>
                <a:spcPct val="125000"/>
              </a:lnSpc>
              <a:buClr>
                <a:srgbClr val="C00000"/>
              </a:buClr>
              <a:buFont typeface="Menlo Regular" panose="020B0609030804020204" pitchFamily="49" charset="0"/>
              <a:buChar char="✘"/>
            </a:pP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Detailed</a:t>
            </a:r>
            <a:r>
              <a:rPr kumimoji="1"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  <a:r>
              <a:rPr kumimoji="1"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kumimoji="1"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kumimoji="1"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ignored!</a:t>
            </a:r>
          </a:p>
          <a:p>
            <a:pPr marL="342900" indent="-342900">
              <a:lnSpc>
                <a:spcPct val="125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</a:t>
            </a:r>
            <a:r>
              <a:rPr kumimoji="1"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r>
              <a:rPr kumimoji="1"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  <a:p>
            <a:pPr marL="800078" lvl="1" indent="-342900">
              <a:lnSpc>
                <a:spcPct val="125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Consider the evolution process of the network (HTNE, </a:t>
            </a:r>
            <a:r>
              <a:rPr kumimoji="1" lang="en-US" altLang="zh-C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DyRep</a:t>
            </a: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</a:p>
          <a:p>
            <a:pPr marL="914378" lvl="1" indent="-457200">
              <a:lnSpc>
                <a:spcPct val="125000"/>
              </a:lnSpc>
              <a:buClr>
                <a:srgbClr val="C00000"/>
              </a:buClr>
              <a:buFont typeface="Menlo Regular" panose="020B0609030804020204" pitchFamily="49" charset="0"/>
              <a:buChar char="✘"/>
            </a:pP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Ignore the fine-grained structural and temporal properties!</a:t>
            </a:r>
          </a:p>
          <a:p>
            <a:pPr marL="457200" indent="-457200">
              <a:lnSpc>
                <a:spcPct val="125000"/>
              </a:lnSpc>
              <a:buClr>
                <a:srgbClr val="C00000"/>
              </a:buClr>
              <a:buFont typeface="Menlo Regular" panose="020B0609030804020204" pitchFamily="49" charset="0"/>
              <a:buChar char="✘"/>
            </a:pPr>
            <a:r>
              <a:rPr kumimoji="1" lang="en-US" altLang="zh-C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None of the existing method </a:t>
            </a:r>
            <a:r>
              <a:rPr kumimoji="1"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takes into account both the micro- and macro-dynamics for temporal network embedding.</a:t>
            </a:r>
          </a:p>
        </p:txBody>
      </p:sp>
    </p:spTree>
    <p:extLst>
      <p:ext uri="{BB962C8B-B14F-4D97-AF65-F5344CB8AC3E}">
        <p14:creationId xmlns:p14="http://schemas.microsoft.com/office/powerpoint/2010/main" val="11361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36646"/>
          <a:stretch/>
        </p:blipFill>
        <p:spPr>
          <a:xfrm rot="16200000">
            <a:off x="-2840306" y="2840305"/>
            <a:ext cx="6894812" cy="1214204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/>
            <a:lightRig rig="threePt" dir="t"/>
          </a:scene3d>
          <a:sp3d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9F71B8C-DF43-2342-B876-FBD5BDC80449}"/>
              </a:ext>
            </a:extLst>
          </p:cNvPr>
          <p:cNvSpPr txBox="1"/>
          <p:nvPr/>
        </p:nvSpPr>
        <p:spPr>
          <a:xfrm rot="10800000">
            <a:off x="198540" y="2893101"/>
            <a:ext cx="1015663" cy="37100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zh-CN" alt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连接符 82">
            <a:extLst>
              <a:ext uri="{FF2B5EF4-FFF2-40B4-BE49-F238E27FC236}">
                <a16:creationId xmlns:a16="http://schemas.microsoft.com/office/drawing/2014/main" id="{1487A87B-F5BB-D14C-905B-23F94EEF0075}"/>
              </a:ext>
            </a:extLst>
          </p:cNvPr>
          <p:cNvCxnSpPr/>
          <p:nvPr/>
        </p:nvCxnSpPr>
        <p:spPr>
          <a:xfrm flipH="1">
            <a:off x="6404191" y="1365189"/>
            <a:ext cx="1" cy="549281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33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79">
            <a:extLst>
              <a:ext uri="{FF2B5EF4-FFF2-40B4-BE49-F238E27FC236}">
                <a16:creationId xmlns:a16="http://schemas.microsoft.com/office/drawing/2014/main" id="{1D621EAE-FE72-C943-A351-E6D002E4EFE9}"/>
              </a:ext>
            </a:extLst>
          </p:cNvPr>
          <p:cNvCxnSpPr>
            <a:cxnSpLocks/>
          </p:cNvCxnSpPr>
          <p:nvPr/>
        </p:nvCxnSpPr>
        <p:spPr>
          <a:xfrm>
            <a:off x="5633725" y="0"/>
            <a:ext cx="0" cy="605602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33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27965168-F66C-0C4E-BD78-E50EBA3FEFBD}"/>
              </a:ext>
            </a:extLst>
          </p:cNvPr>
          <p:cNvSpPr/>
          <p:nvPr/>
        </p:nvSpPr>
        <p:spPr>
          <a:xfrm rot="10800000" flipV="1">
            <a:off x="5273724" y="1753213"/>
            <a:ext cx="720000" cy="720000"/>
          </a:xfrm>
          <a:prstGeom prst="roundRect">
            <a:avLst>
              <a:gd name="adj" fmla="val 12132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" charset="0"/>
                <a:ea typeface="Times" charset="0"/>
                <a:cs typeface="Times" charset="0"/>
              </a:rPr>
              <a:t>1</a:t>
            </a:r>
            <a:endParaRPr lang="zh-CN" altLang="en-US" sz="36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A81A312D-08AA-1544-A9D5-5ED42CCE3FF6}"/>
              </a:ext>
            </a:extLst>
          </p:cNvPr>
          <p:cNvSpPr/>
          <p:nvPr/>
        </p:nvSpPr>
        <p:spPr>
          <a:xfrm rot="10800000" flipV="1">
            <a:off x="5267086" y="3930884"/>
            <a:ext cx="720000" cy="720000"/>
          </a:xfrm>
          <a:prstGeom prst="roundRect">
            <a:avLst>
              <a:gd name="adj" fmla="val 21695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4E4CFC2-3D92-F140-8BF0-170B26D6C14B}"/>
              </a:ext>
            </a:extLst>
          </p:cNvPr>
          <p:cNvSpPr txBox="1"/>
          <p:nvPr/>
        </p:nvSpPr>
        <p:spPr>
          <a:xfrm>
            <a:off x="6381780" y="1790048"/>
            <a:ext cx="2612887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Background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A3B2CFE-5BEF-8441-B9AA-ACFF821535DF}"/>
                  </a:ext>
                </a:extLst>
              </p:cNvPr>
              <p:cNvSpPr txBox="1"/>
              <p:nvPr/>
            </p:nvSpPr>
            <p:spPr>
              <a:xfrm>
                <a:off x="6405122" y="2872597"/>
                <a:ext cx="1960721" cy="743661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sz="3600" b="1" i="0" smtClean="0">
                              <a:solidFill>
                                <a:schemeClr val="tx2"/>
                              </a:solidFill>
                              <a:latin typeface="Times New Roman" panose="020206030504050203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altLang="zh-CN" sz="3600" b="1" i="0" smtClean="0">
                              <a:solidFill>
                                <a:schemeClr val="tx2"/>
                              </a:solidFill>
                              <a:latin typeface="Times New Roman" panose="020206030504050203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CN" sz="3600" b="1" i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DNE</m:t>
                      </m:r>
                    </m:oMath>
                  </m:oMathPara>
                </a14:m>
                <a:endParaRPr lang="zh-CN" alt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A3B2CFE-5BEF-8441-B9AA-ACFF82153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122" y="2872597"/>
                <a:ext cx="1960721" cy="7436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5FB423F8-B398-394B-A905-3CAAC86C498A}"/>
              </a:ext>
            </a:extLst>
          </p:cNvPr>
          <p:cNvSpPr txBox="1"/>
          <p:nvPr/>
        </p:nvSpPr>
        <p:spPr>
          <a:xfrm>
            <a:off x="6405122" y="3967720"/>
            <a:ext cx="269816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Experiments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BEF5FD8-A19B-6547-8920-A29C858CA58F}"/>
              </a:ext>
            </a:extLst>
          </p:cNvPr>
          <p:cNvSpPr txBox="1"/>
          <p:nvPr/>
        </p:nvSpPr>
        <p:spPr>
          <a:xfrm>
            <a:off x="6405122" y="5028425"/>
            <a:ext cx="2569926" cy="64632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Conclusions</a:t>
            </a:r>
            <a:endParaRPr lang="zh-CN" altLang="en-US" sz="36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68068849-0C0F-0C4B-8A97-C12E2B1255F9}"/>
              </a:ext>
            </a:extLst>
          </p:cNvPr>
          <p:cNvSpPr/>
          <p:nvPr/>
        </p:nvSpPr>
        <p:spPr>
          <a:xfrm rot="10800000" flipV="1">
            <a:off x="5267085" y="2842049"/>
            <a:ext cx="720000" cy="720000"/>
          </a:xfrm>
          <a:prstGeom prst="roundRect">
            <a:avLst>
              <a:gd name="adj" fmla="val 23777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6DE6176B-E789-1C4E-9660-F4BB63AE9E50}"/>
              </a:ext>
            </a:extLst>
          </p:cNvPr>
          <p:cNvSpPr/>
          <p:nvPr/>
        </p:nvSpPr>
        <p:spPr>
          <a:xfrm rot="10800000" flipV="1">
            <a:off x="5273724" y="4991589"/>
            <a:ext cx="720000" cy="720000"/>
          </a:xfrm>
          <a:prstGeom prst="roundRect">
            <a:avLst>
              <a:gd name="adj" fmla="val 21695"/>
            </a:avLst>
          </a:prstGeom>
          <a:solidFill>
            <a:srgbClr val="86180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3600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endParaRPr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" name="图形 16" descr="指向右边的反手食指">
            <a:extLst>
              <a:ext uri="{FF2B5EF4-FFF2-40B4-BE49-F238E27FC236}">
                <a16:creationId xmlns:a16="http://schemas.microsoft.com/office/drawing/2014/main" id="{45F6F806-1246-B54B-9DEA-1AC9AB075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5579" y="27872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5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答辩 49 美乐辰.pptx"/>
</p:tagLst>
</file>

<file path=ppt/theme/theme1.xml><?xml version="1.0" encoding="utf-8"?>
<a:theme xmlns:a="http://schemas.openxmlformats.org/drawingml/2006/main" name="清风素材 12sc.taobao.com;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1013</Words>
  <Application>Microsoft Macintosh PowerPoint</Application>
  <PresentationFormat>宽屏</PresentationFormat>
  <Paragraphs>235</Paragraphs>
  <Slides>28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Calibri</vt:lpstr>
      <vt:lpstr>Cambria Math</vt:lpstr>
      <vt:lpstr>Century Gothic</vt:lpstr>
      <vt:lpstr>Menlo Regular</vt:lpstr>
      <vt:lpstr>Times</vt:lpstr>
      <vt:lpstr>Times New Roman</vt:lpstr>
      <vt:lpstr>Wingdings</vt:lpstr>
      <vt:lpstr>清风素材 12sc.taobao.com;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答辩 49 美乐辰.pptx</dc:title>
  <dc:subject/>
  <dc:creator/>
  <cp:keywords/>
  <dc:description/>
  <cp:lastModifiedBy/>
  <cp:revision>1</cp:revision>
  <cp:lastPrinted>2018-11-13T13:50:23Z</cp:lastPrinted>
  <dcterms:created xsi:type="dcterms:W3CDTF">2016-12-02T15:27:08Z</dcterms:created>
  <dcterms:modified xsi:type="dcterms:W3CDTF">2020-06-20T06:30:47Z</dcterms:modified>
  <cp:category/>
  <cp:contentStatus/>
</cp:coreProperties>
</file>